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0" r:id="rId6"/>
    <p:sldId id="261" r:id="rId7"/>
    <p:sldId id="262" r:id="rId8"/>
    <p:sldId id="265" r:id="rId9"/>
    <p:sldId id="263" r:id="rId10"/>
    <p:sldId id="264" r:id="rId11"/>
    <p:sldId id="275" r:id="rId12"/>
    <p:sldId id="267" r:id="rId13"/>
    <p:sldId id="268" r:id="rId14"/>
    <p:sldId id="292" r:id="rId15"/>
    <p:sldId id="293" r:id="rId16"/>
    <p:sldId id="269" r:id="rId17"/>
    <p:sldId id="270" r:id="rId18"/>
    <p:sldId id="271" r:id="rId19"/>
    <p:sldId id="274" r:id="rId20"/>
    <p:sldId id="272" r:id="rId21"/>
    <p:sldId id="273" r:id="rId22"/>
    <p:sldId id="294" r:id="rId23"/>
    <p:sldId id="296" r:id="rId24"/>
    <p:sldId id="297" r:id="rId25"/>
    <p:sldId id="295" r:id="rId26"/>
    <p:sldId id="299" r:id="rId27"/>
    <p:sldId id="300" r:id="rId28"/>
    <p:sldId id="301" r:id="rId29"/>
    <p:sldId id="302" r:id="rId30"/>
    <p:sldId id="303" r:id="rId31"/>
    <p:sldId id="304" r:id="rId32"/>
    <p:sldId id="298" r:id="rId33"/>
    <p:sldId id="276" r:id="rId34"/>
    <p:sldId id="277" r:id="rId35"/>
    <p:sldId id="289" r:id="rId36"/>
    <p:sldId id="278" r:id="rId37"/>
    <p:sldId id="279" r:id="rId38"/>
    <p:sldId id="280" r:id="rId39"/>
    <p:sldId id="282" r:id="rId40"/>
    <p:sldId id="281" r:id="rId41"/>
    <p:sldId id="283" r:id="rId42"/>
    <p:sldId id="284" r:id="rId43"/>
    <p:sldId id="285" r:id="rId44"/>
    <p:sldId id="290" r:id="rId45"/>
    <p:sldId id="286" r:id="rId46"/>
    <p:sldId id="287" r:id="rId47"/>
    <p:sldId id="288" r:id="rId48"/>
    <p:sldId id="291"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76"/>
  </p:normalViewPr>
  <p:slideViewPr>
    <p:cSldViewPr snapToGrid="0" snapToObjects="1">
      <p:cViewPr varScale="1">
        <p:scale>
          <a:sx n="116" d="100"/>
          <a:sy n="116" d="100"/>
        </p:scale>
        <p:origin x="41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AD7BF56-8462-5242-8BAE-C7958E6F8D14}" type="datetimeFigureOut">
              <a:rPr lang="en-US" smtClean="0"/>
              <a:t>9/12/18</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109C9137-DE20-9F47-B0D9-666C0843805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AD7BF56-8462-5242-8BAE-C7958E6F8D14}" type="datetimeFigureOut">
              <a:rPr lang="en-US" smtClean="0"/>
              <a:t>9/12/18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9C9137-DE20-9F47-B0D9-666C0843805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AD7BF56-8462-5242-8BAE-C7958E6F8D14}" type="datetimeFigureOut">
              <a:rPr lang="en-US" smtClean="0"/>
              <a:t>9/12/18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9C9137-DE20-9F47-B0D9-666C08438050}"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AD7BF56-8462-5242-8BAE-C7958E6F8D14}" type="datetimeFigureOut">
              <a:rPr lang="en-US" smtClean="0"/>
              <a:t>9/12/18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9C9137-DE20-9F47-B0D9-666C08438050}"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AD7BF56-8462-5242-8BAE-C7958E6F8D14}" type="datetimeFigureOut">
              <a:rPr lang="en-US" smtClean="0"/>
              <a:t>9/12/18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9C9137-DE20-9F47-B0D9-666C08438050}"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AD7BF56-8462-5242-8BAE-C7958E6F8D14}" type="datetimeFigureOut">
              <a:rPr lang="en-US" smtClean="0"/>
              <a:t>9/12/18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9C9137-DE20-9F47-B0D9-666C08438050}"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AD7BF56-8462-5242-8BAE-C7958E6F8D14}" type="datetimeFigureOut">
              <a:rPr lang="en-US" smtClean="0"/>
              <a:t>9/12/18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9C9137-DE20-9F47-B0D9-666C08438050}"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AD7BF56-8462-5242-8BAE-C7958E6F8D14}" type="datetimeFigureOut">
              <a:rPr lang="en-US" smtClean="0"/>
              <a:t>9/12/18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9C9137-DE20-9F47-B0D9-666C08438050}"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AD7BF56-8462-5242-8BAE-C7958E6F8D14}" type="datetimeFigureOut">
              <a:rPr lang="en-US" smtClean="0"/>
              <a:t>9/12/18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9C9137-DE20-9F47-B0D9-666C0843805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AD7BF56-8462-5242-8BAE-C7958E6F8D14}" type="datetimeFigureOut">
              <a:rPr lang="en-US" smtClean="0"/>
              <a:t>9/12/18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109C9137-DE20-9F47-B0D9-666C0843805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AD7BF56-8462-5242-8BAE-C7958E6F8D14}" type="datetimeFigureOut">
              <a:rPr lang="en-US" smtClean="0"/>
              <a:t>9/12/18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9C9137-DE20-9F47-B0D9-666C0843805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AD7BF56-8462-5242-8BAE-C7958E6F8D14}" type="datetimeFigureOut">
              <a:rPr lang="en-US" smtClean="0"/>
              <a:t>9/12/18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9C9137-DE20-9F47-B0D9-666C0843805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AD7BF56-8462-5242-8BAE-C7958E6F8D14}" type="datetimeFigureOut">
              <a:rPr lang="en-US" smtClean="0"/>
              <a:t>9/12/18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09C9137-DE20-9F47-B0D9-666C0843805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AD7BF56-8462-5242-8BAE-C7958E6F8D14}" type="datetimeFigureOut">
              <a:rPr lang="en-US" smtClean="0"/>
              <a:t>9/12/18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9C9137-DE20-9F47-B0D9-666C0843805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D7BF56-8462-5242-8BAE-C7958E6F8D14}" type="datetimeFigureOut">
              <a:rPr lang="en-US" smtClean="0"/>
              <a:t>9/12/18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09C9137-DE20-9F47-B0D9-666C0843805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AD7BF56-8462-5242-8BAE-C7958E6F8D14}" type="datetimeFigureOut">
              <a:rPr lang="en-US" smtClean="0"/>
              <a:t>9/12/18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9C9137-DE20-9F47-B0D9-666C0843805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AD7BF56-8462-5242-8BAE-C7958E6F8D14}" type="datetimeFigureOut">
              <a:rPr lang="en-US" smtClean="0"/>
              <a:t>9/12/18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9C9137-DE20-9F47-B0D9-666C0843805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AD7BF56-8462-5242-8BAE-C7958E6F8D14}" type="datetimeFigureOut">
              <a:rPr lang="en-US" smtClean="0"/>
              <a:t>9/12/18</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09C9137-DE20-9F47-B0D9-666C08438050}" type="slidenum">
              <a:rPr lang="en-US" smtClean="0"/>
              <a:t>‹#›</a:t>
            </a:fld>
            <a:endParaRPr lang="en-US"/>
          </a:p>
        </p:txBody>
      </p:sp>
    </p:spTree>
    <p:extLst>
      <p:ext uri="{BB962C8B-B14F-4D97-AF65-F5344CB8AC3E}">
        <p14:creationId xmlns:p14="http://schemas.microsoft.com/office/powerpoint/2010/main" val="2671282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hyperlink" Target="https://m.weibo.com/" TargetMode="External"/><Relationship Id="rId4" Type="http://schemas.openxmlformats.org/officeDocument/2006/relationships/hyperlink" Target="https://weibo.cn/" TargetMode="External"/><Relationship Id="rId1" Type="http://schemas.openxmlformats.org/officeDocument/2006/relationships/slideLayout" Target="../slideLayouts/slideLayout2.xml"/><Relationship Id="rId2" Type="http://schemas.openxmlformats.org/officeDocument/2006/relationships/hyperlink" Target="https://weibo.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htmlformatter.com/"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hyperlink" Target="https://www.w3cschool.cn/zhengzebiaodashi/regexp-syntax.html" TargetMode="External"/><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1 Web and Graph</a:t>
            </a:r>
            <a:endParaRPr lang="en-US" dirty="0"/>
          </a:p>
        </p:txBody>
      </p:sp>
      <p:sp>
        <p:nvSpPr>
          <p:cNvPr id="3" name="Subtitle 2"/>
          <p:cNvSpPr>
            <a:spLocks noGrp="1"/>
          </p:cNvSpPr>
          <p:nvPr>
            <p:ph type="subTitle" idx="1"/>
          </p:nvPr>
        </p:nvSpPr>
        <p:spPr/>
        <p:txBody>
          <a:bodyPr/>
          <a:lstStyle/>
          <a:p>
            <a:r>
              <a:rPr lang="en-US" dirty="0" smtClean="0"/>
              <a:t>SPEAKER: NI Shijun</a:t>
            </a:r>
            <a:endParaRPr lang="en-US" dirty="0"/>
          </a:p>
        </p:txBody>
      </p:sp>
    </p:spTree>
    <p:extLst>
      <p:ext uri="{BB962C8B-B14F-4D97-AF65-F5344CB8AC3E}">
        <p14:creationId xmlns:p14="http://schemas.microsoft.com/office/powerpoint/2010/main" val="1116008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29667" y="3303608"/>
            <a:ext cx="10018713" cy="3124201"/>
          </a:xfrm>
        </p:spPr>
        <p:txBody>
          <a:bodyPr/>
          <a:lstStyle/>
          <a:p>
            <a:r>
              <a:rPr lang="en-US" dirty="0" smtClean="0"/>
              <a:t>When we use web crawler to retrieve data, we can add our own Cookies into request</a:t>
            </a:r>
          </a:p>
          <a:p>
            <a:pPr lvl="1"/>
            <a:r>
              <a:rPr lang="en-US" dirty="0" smtClean="0"/>
              <a:t>Without repeating login</a:t>
            </a:r>
          </a:p>
          <a:p>
            <a:pPr lvl="1"/>
            <a:r>
              <a:rPr lang="en-US" dirty="0"/>
              <a:t>Reduce the </a:t>
            </a:r>
            <a:r>
              <a:rPr lang="en-US" altLang="zh-CN" dirty="0" smtClean="0"/>
              <a:t>probability</a:t>
            </a:r>
            <a:r>
              <a:rPr lang="zh-CN" altLang="en-US" dirty="0" smtClean="0"/>
              <a:t> </a:t>
            </a:r>
            <a:r>
              <a:rPr lang="en-US" dirty="0" smtClean="0"/>
              <a:t>of </a:t>
            </a:r>
            <a:r>
              <a:rPr lang="en-US" dirty="0"/>
              <a:t>being detected as a </a:t>
            </a:r>
            <a:r>
              <a:rPr lang="en-US" dirty="0" smtClean="0"/>
              <a:t>robot. </a:t>
            </a:r>
            <a:r>
              <a:rPr lang="zh-CN" altLang="en-US" dirty="0" smtClean="0"/>
              <a:t>    </a:t>
            </a:r>
            <a:r>
              <a:rPr lang="zh-CN" altLang="en-US" dirty="0" smtClean="0">
                <a:sym typeface="Wingdings"/>
              </a:rPr>
              <a:t></a:t>
            </a:r>
            <a:r>
              <a:rPr lang="en-US" altLang="zh-CN" dirty="0" smtClean="0">
                <a:sym typeface="Wingdings"/>
              </a:rPr>
              <a:t>  limited response</a:t>
            </a:r>
            <a:endParaRPr lang="en-US" dirty="0"/>
          </a:p>
        </p:txBody>
      </p:sp>
      <p:pic>
        <p:nvPicPr>
          <p:cNvPr id="4" name="Picture 3"/>
          <p:cNvPicPr>
            <a:picLocks noChangeAspect="1"/>
          </p:cNvPicPr>
          <p:nvPr/>
        </p:nvPicPr>
        <p:blipFill>
          <a:blip r:embed="rId2"/>
          <a:stretch>
            <a:fillRect/>
          </a:stretch>
        </p:blipFill>
        <p:spPr>
          <a:xfrm>
            <a:off x="2614613" y="0"/>
            <a:ext cx="6716712" cy="3779500"/>
          </a:xfrm>
          <a:prstGeom prst="rect">
            <a:avLst/>
          </a:prstGeom>
        </p:spPr>
      </p:pic>
    </p:spTree>
    <p:extLst>
      <p:ext uri="{BB962C8B-B14F-4D97-AF65-F5344CB8AC3E}">
        <p14:creationId xmlns:p14="http://schemas.microsoft.com/office/powerpoint/2010/main" val="1307034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Codes</a:t>
            </a:r>
            <a:endParaRPr lang="en-US" dirty="0"/>
          </a:p>
        </p:txBody>
      </p:sp>
      <p:sp>
        <p:nvSpPr>
          <p:cNvPr id="3" name="Content Placeholder 2"/>
          <p:cNvSpPr>
            <a:spLocks noGrp="1"/>
          </p:cNvSpPr>
          <p:nvPr>
            <p:ph idx="1"/>
          </p:nvPr>
        </p:nvSpPr>
        <p:spPr>
          <a:xfrm>
            <a:off x="1484310" y="3733799"/>
            <a:ext cx="10018713" cy="3124201"/>
          </a:xfrm>
        </p:spPr>
        <p:txBody>
          <a:bodyPr/>
          <a:lstStyle/>
          <a:p>
            <a:r>
              <a:rPr lang="en-US" dirty="0" err="1" smtClean="0"/>
              <a:t>User_agent</a:t>
            </a:r>
            <a:r>
              <a:rPr lang="en-US" dirty="0" smtClean="0"/>
              <a:t> = “your user agent”</a:t>
            </a:r>
          </a:p>
          <a:p>
            <a:r>
              <a:rPr lang="en-US" dirty="0" err="1" smtClean="0"/>
              <a:t>Referer</a:t>
            </a:r>
            <a:r>
              <a:rPr lang="en-US" dirty="0" smtClean="0"/>
              <a:t> =“your </a:t>
            </a:r>
            <a:r>
              <a:rPr lang="en-US" dirty="0" err="1" smtClean="0"/>
              <a:t>referer</a:t>
            </a:r>
            <a:r>
              <a:rPr lang="en-US" dirty="0" smtClean="0"/>
              <a:t>”</a:t>
            </a:r>
          </a:p>
          <a:p>
            <a:r>
              <a:rPr lang="en-US" dirty="0" smtClean="0"/>
              <a:t>Cookie =”your cookie”</a:t>
            </a:r>
          </a:p>
          <a:p>
            <a:r>
              <a:rPr lang="en-US" dirty="0" smtClean="0"/>
              <a:t>header</a:t>
            </a:r>
            <a:r>
              <a:rPr lang="en-US" dirty="0"/>
              <a:t>=({'User-Agent': </a:t>
            </a:r>
            <a:r>
              <a:rPr lang="en-US" dirty="0" err="1"/>
              <a:t>user_agent</a:t>
            </a:r>
            <a:r>
              <a:rPr lang="en-US" dirty="0"/>
              <a:t>, '</a:t>
            </a:r>
            <a:r>
              <a:rPr lang="en-US" dirty="0" err="1"/>
              <a:t>Referer</a:t>
            </a:r>
            <a:r>
              <a:rPr lang="en-US" dirty="0"/>
              <a:t>': </a:t>
            </a:r>
            <a:r>
              <a:rPr lang="en-US" dirty="0" err="1"/>
              <a:t>referer</a:t>
            </a:r>
            <a:r>
              <a:rPr lang="en-US" dirty="0"/>
              <a:t>, 'Cookie': cookie</a:t>
            </a:r>
            <a:r>
              <a:rPr lang="en-US" dirty="0" smtClean="0"/>
              <a:t>})</a:t>
            </a:r>
          </a:p>
          <a:p>
            <a:r>
              <a:rPr lang="en-US" dirty="0" smtClean="0"/>
              <a:t>(for Safari: develop --- show source code --- network --- headers)</a:t>
            </a:r>
            <a:endParaRPr lang="en-US" dirty="0"/>
          </a:p>
        </p:txBody>
      </p:sp>
      <p:pic>
        <p:nvPicPr>
          <p:cNvPr id="4" name="Picture 3"/>
          <p:cNvPicPr>
            <a:picLocks noChangeAspect="1"/>
          </p:cNvPicPr>
          <p:nvPr/>
        </p:nvPicPr>
        <p:blipFill>
          <a:blip r:embed="rId2"/>
          <a:stretch>
            <a:fillRect/>
          </a:stretch>
        </p:blipFill>
        <p:spPr>
          <a:xfrm>
            <a:off x="1630362" y="0"/>
            <a:ext cx="9245600" cy="4114800"/>
          </a:xfrm>
          <a:prstGeom prst="rect">
            <a:avLst/>
          </a:prstGeom>
        </p:spPr>
      </p:pic>
    </p:spTree>
    <p:extLst>
      <p:ext uri="{BB962C8B-B14F-4D97-AF65-F5344CB8AC3E}">
        <p14:creationId xmlns:p14="http://schemas.microsoft.com/office/powerpoint/2010/main" val="18458892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Basic: </a:t>
            </a:r>
            <a:r>
              <a:rPr lang="en-US" dirty="0" smtClean="0"/>
              <a:t>URL</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URL --- </a:t>
            </a:r>
            <a:r>
              <a:rPr lang="en-US" b="1" dirty="0"/>
              <a:t>Uniform Resource </a:t>
            </a:r>
            <a:r>
              <a:rPr lang="en-US" b="1" dirty="0" smtClean="0"/>
              <a:t>Locator(</a:t>
            </a:r>
            <a:r>
              <a:rPr lang="en-US" dirty="0"/>
              <a:t>colloquially termed a </a:t>
            </a:r>
            <a:r>
              <a:rPr lang="en-US" b="1" dirty="0"/>
              <a:t>web address</a:t>
            </a:r>
            <a:r>
              <a:rPr lang="en-US" b="1" dirty="0" smtClean="0"/>
              <a:t>), </a:t>
            </a:r>
            <a:r>
              <a:rPr lang="en-US" dirty="0"/>
              <a:t>is a reference to a </a:t>
            </a:r>
            <a:r>
              <a:rPr lang="en-US" dirty="0" smtClean="0"/>
              <a:t>web source</a:t>
            </a:r>
            <a:r>
              <a:rPr lang="en-US" dirty="0"/>
              <a:t> that specifies its location on a </a:t>
            </a:r>
            <a:r>
              <a:rPr lang="en-US" dirty="0" smtClean="0"/>
              <a:t>computer network</a:t>
            </a:r>
            <a:r>
              <a:rPr lang="en-US" dirty="0"/>
              <a:t> and a mechanism for retrieving </a:t>
            </a:r>
            <a:r>
              <a:rPr lang="en-US" dirty="0" smtClean="0"/>
              <a:t>it.</a:t>
            </a:r>
          </a:p>
          <a:p>
            <a:r>
              <a:rPr lang="en-US" dirty="0">
                <a:hlinkClick r:id="rId2"/>
              </a:rPr>
              <a:t>https://weibo.com</a:t>
            </a:r>
            <a:r>
              <a:rPr lang="en-US" dirty="0" smtClean="0">
                <a:hlinkClick r:id="rId2"/>
              </a:rPr>
              <a:t>/</a:t>
            </a:r>
            <a:r>
              <a:rPr lang="en-US" dirty="0"/>
              <a:t> </a:t>
            </a:r>
            <a:r>
              <a:rPr lang="en-US" dirty="0" smtClean="0"/>
              <a:t>   </a:t>
            </a:r>
            <a:r>
              <a:rPr lang="zh-CN" altLang="en-US" dirty="0" smtClean="0"/>
              <a:t>      </a:t>
            </a:r>
            <a:r>
              <a:rPr lang="en-US" altLang="zh-CN" dirty="0" smtClean="0"/>
              <a:t>---</a:t>
            </a:r>
            <a:r>
              <a:rPr lang="zh-CN" altLang="en-US" dirty="0" smtClean="0"/>
              <a:t>   </a:t>
            </a:r>
            <a:r>
              <a:rPr lang="en-US" altLang="zh-CN" dirty="0"/>
              <a:t>PC </a:t>
            </a:r>
            <a:r>
              <a:rPr lang="en-US" altLang="zh-CN" dirty="0" smtClean="0"/>
              <a:t>browser page</a:t>
            </a:r>
            <a:endParaRPr lang="en-US" dirty="0" smtClean="0"/>
          </a:p>
          <a:p>
            <a:r>
              <a:rPr lang="en-US" dirty="0">
                <a:hlinkClick r:id="rId3"/>
              </a:rPr>
              <a:t>https</a:t>
            </a:r>
            <a:r>
              <a:rPr lang="en-US" dirty="0" smtClean="0">
                <a:hlinkClick r:id="rId3"/>
              </a:rPr>
              <a:t>://m.weibo.com/</a:t>
            </a:r>
            <a:r>
              <a:rPr lang="zh-CN" altLang="en-US" dirty="0" smtClean="0"/>
              <a:t>     </a:t>
            </a:r>
            <a:r>
              <a:rPr lang="en-US" altLang="zh-CN" dirty="0" smtClean="0"/>
              <a:t>---</a:t>
            </a:r>
            <a:r>
              <a:rPr lang="zh-CN" altLang="en-US" dirty="0" smtClean="0"/>
              <a:t>   </a:t>
            </a:r>
            <a:r>
              <a:rPr lang="en-US" altLang="zh-CN" dirty="0" smtClean="0"/>
              <a:t>Mobile browser page</a:t>
            </a:r>
          </a:p>
          <a:p>
            <a:r>
              <a:rPr lang="en-US" altLang="zh-CN" dirty="0" smtClean="0">
                <a:hlinkClick r:id="rId4"/>
              </a:rPr>
              <a:t>https://weibo.cn/</a:t>
            </a:r>
            <a:r>
              <a:rPr lang="en-US" altLang="zh-CN" dirty="0" smtClean="0"/>
              <a:t>               --- WAP(</a:t>
            </a:r>
            <a:r>
              <a:rPr lang="en-US" dirty="0"/>
              <a:t>Wireless Application Protocol</a:t>
            </a:r>
            <a:r>
              <a:rPr lang="en-US" altLang="zh-CN" dirty="0" smtClean="0"/>
              <a:t>) browser page</a:t>
            </a:r>
          </a:p>
          <a:p>
            <a:r>
              <a:rPr lang="en-US" dirty="0" smtClean="0"/>
              <a:t>Usually, PC </a:t>
            </a:r>
            <a:r>
              <a:rPr lang="en-US" altLang="zh-CN" dirty="0"/>
              <a:t>browser </a:t>
            </a:r>
            <a:r>
              <a:rPr lang="en-US" dirty="0" smtClean="0"/>
              <a:t>pages are more complex! ==&gt; harder to find useful data</a:t>
            </a:r>
          </a:p>
          <a:p>
            <a:r>
              <a:rPr lang="en-US" dirty="0" smtClean="0"/>
              <a:t>If possible, we choose mobile </a:t>
            </a:r>
            <a:r>
              <a:rPr lang="en-US" altLang="zh-CN" dirty="0"/>
              <a:t>browser </a:t>
            </a:r>
            <a:r>
              <a:rPr lang="en-US" dirty="0" smtClean="0"/>
              <a:t>or WAP browser pages</a:t>
            </a:r>
            <a:endParaRPr lang="en-US" dirty="0"/>
          </a:p>
          <a:p>
            <a:endParaRPr lang="en-US" dirty="0"/>
          </a:p>
        </p:txBody>
      </p:sp>
    </p:spTree>
    <p:extLst>
      <p:ext uri="{BB962C8B-B14F-4D97-AF65-F5344CB8AC3E}">
        <p14:creationId xmlns:p14="http://schemas.microsoft.com/office/powerpoint/2010/main" val="107808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992186" y="800100"/>
            <a:ext cx="3312366" cy="4571999"/>
          </a:xfrm>
          <a:prstGeom prst="rect">
            <a:avLst/>
          </a:prstGeom>
        </p:spPr>
      </p:pic>
      <p:pic>
        <p:nvPicPr>
          <p:cNvPr id="6" name="Picture 5"/>
          <p:cNvPicPr>
            <a:picLocks noChangeAspect="1"/>
          </p:cNvPicPr>
          <p:nvPr/>
        </p:nvPicPr>
        <p:blipFill>
          <a:blip r:embed="rId3"/>
          <a:stretch>
            <a:fillRect/>
          </a:stretch>
        </p:blipFill>
        <p:spPr>
          <a:xfrm>
            <a:off x="-242887" y="800100"/>
            <a:ext cx="6385493" cy="4057650"/>
          </a:xfrm>
          <a:prstGeom prst="rect">
            <a:avLst/>
          </a:prstGeom>
        </p:spPr>
      </p:pic>
      <p:pic>
        <p:nvPicPr>
          <p:cNvPr id="2" name="Picture 1"/>
          <p:cNvPicPr>
            <a:picLocks noChangeAspect="1"/>
          </p:cNvPicPr>
          <p:nvPr/>
        </p:nvPicPr>
        <p:blipFill>
          <a:blip r:embed="rId4"/>
          <a:stretch>
            <a:fillRect/>
          </a:stretch>
        </p:blipFill>
        <p:spPr>
          <a:xfrm>
            <a:off x="6142606" y="800100"/>
            <a:ext cx="2849580" cy="5057775"/>
          </a:xfrm>
          <a:prstGeom prst="rect">
            <a:avLst/>
          </a:prstGeom>
        </p:spPr>
      </p:pic>
    </p:spTree>
    <p:extLst>
      <p:ext uri="{BB962C8B-B14F-4D97-AF65-F5344CB8AC3E}">
        <p14:creationId xmlns:p14="http://schemas.microsoft.com/office/powerpoint/2010/main" val="19950781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Extract data from mobile browser pages</a:t>
            </a:r>
            <a:endParaRPr lang="en-US" dirty="0"/>
          </a:p>
        </p:txBody>
      </p:sp>
      <p:sp>
        <p:nvSpPr>
          <p:cNvPr id="3" name="Content Placeholder 2"/>
          <p:cNvSpPr>
            <a:spLocks noGrp="1"/>
          </p:cNvSpPr>
          <p:nvPr>
            <p:ph idx="1"/>
          </p:nvPr>
        </p:nvSpPr>
        <p:spPr>
          <a:xfrm>
            <a:off x="1484311" y="1866899"/>
            <a:ext cx="10018713" cy="3124201"/>
          </a:xfrm>
        </p:spPr>
        <p:txBody>
          <a:bodyPr/>
          <a:lstStyle/>
          <a:p>
            <a:r>
              <a:rPr lang="en-US" dirty="0" smtClean="0"/>
              <a:t>In this part we will learn how to collect recent Weibo posts </a:t>
            </a:r>
            <a:r>
              <a:rPr lang="en-US" dirty="0"/>
              <a:t>containing the term </a:t>
            </a:r>
            <a:r>
              <a:rPr lang="en-US" dirty="0" smtClean="0"/>
              <a:t>“</a:t>
            </a:r>
            <a:r>
              <a:rPr lang="zh-CN" altLang="en-US" dirty="0"/>
              <a:t>社交网络</a:t>
            </a:r>
            <a:r>
              <a:rPr lang="en-US" dirty="0" smtClean="0"/>
              <a:t>”(Social Media Networks) from Mobile </a:t>
            </a:r>
            <a:r>
              <a:rPr lang="en-US" dirty="0" err="1" smtClean="0"/>
              <a:t>Sina</a:t>
            </a:r>
            <a:r>
              <a:rPr lang="en-US" dirty="0" smtClean="0"/>
              <a:t> Weibo</a:t>
            </a:r>
          </a:p>
          <a:p>
            <a:endParaRPr lang="en-US" dirty="0" smtClean="0"/>
          </a:p>
          <a:p>
            <a:endParaRPr lang="en-US" dirty="0" smtClean="0"/>
          </a:p>
          <a:p>
            <a:endParaRPr lang="en-US" dirty="0"/>
          </a:p>
        </p:txBody>
      </p:sp>
      <p:pic>
        <p:nvPicPr>
          <p:cNvPr id="5" name="Picture 4"/>
          <p:cNvPicPr>
            <a:picLocks noChangeAspect="1"/>
          </p:cNvPicPr>
          <p:nvPr/>
        </p:nvPicPr>
        <p:blipFill>
          <a:blip r:embed="rId2"/>
          <a:stretch>
            <a:fillRect/>
          </a:stretch>
        </p:blipFill>
        <p:spPr>
          <a:xfrm>
            <a:off x="4272563" y="3048000"/>
            <a:ext cx="4442208" cy="3886200"/>
          </a:xfrm>
          <a:prstGeom prst="rect">
            <a:avLst/>
          </a:prstGeom>
        </p:spPr>
      </p:pic>
    </p:spTree>
    <p:extLst>
      <p:ext uri="{BB962C8B-B14F-4D97-AF65-F5344CB8AC3E}">
        <p14:creationId xmlns:p14="http://schemas.microsoft.com/office/powerpoint/2010/main" val="592630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312863" y="640429"/>
            <a:ext cx="10018712" cy="5297741"/>
          </a:xfrm>
          <a:prstGeom prst="rect">
            <a:avLst/>
          </a:prstGeom>
        </p:spPr>
      </p:pic>
      <p:sp>
        <p:nvSpPr>
          <p:cNvPr id="5" name="TextBox 4"/>
          <p:cNvSpPr txBox="1"/>
          <p:nvPr/>
        </p:nvSpPr>
        <p:spPr>
          <a:xfrm>
            <a:off x="2606040" y="6057900"/>
            <a:ext cx="7589520" cy="646331"/>
          </a:xfrm>
          <a:prstGeom prst="rect">
            <a:avLst/>
          </a:prstGeom>
          <a:noFill/>
        </p:spPr>
        <p:txBody>
          <a:bodyPr wrap="square" rtlCol="0">
            <a:spAutoFit/>
          </a:bodyPr>
          <a:lstStyle/>
          <a:p>
            <a:r>
              <a:rPr lang="en-US" dirty="0" smtClean="0"/>
              <a:t>URL:   https</a:t>
            </a:r>
            <a:r>
              <a:rPr lang="en-US" dirty="0"/>
              <a:t>://</a:t>
            </a:r>
            <a:r>
              <a:rPr lang="en-US" dirty="0" err="1"/>
              <a:t>m.weibo.cn</a:t>
            </a:r>
            <a:r>
              <a:rPr lang="en-US" dirty="0"/>
              <a:t>/p/</a:t>
            </a:r>
            <a:r>
              <a:rPr lang="en-US" dirty="0" err="1"/>
              <a:t>searchall?containerid</a:t>
            </a:r>
            <a:r>
              <a:rPr lang="en-US" dirty="0"/>
              <a:t>=100103type%3D1%26q%3D社交网络</a:t>
            </a:r>
          </a:p>
        </p:txBody>
      </p:sp>
    </p:spTree>
    <p:extLst>
      <p:ext uri="{BB962C8B-B14F-4D97-AF65-F5344CB8AC3E}">
        <p14:creationId xmlns:p14="http://schemas.microsoft.com/office/powerpoint/2010/main" val="3029072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Basic: AJAX</a:t>
            </a:r>
          </a:p>
        </p:txBody>
      </p:sp>
      <p:sp>
        <p:nvSpPr>
          <p:cNvPr id="3" name="Content Placeholder 2"/>
          <p:cNvSpPr>
            <a:spLocks noGrp="1"/>
          </p:cNvSpPr>
          <p:nvPr>
            <p:ph idx="1"/>
          </p:nvPr>
        </p:nvSpPr>
        <p:spPr>
          <a:xfrm>
            <a:off x="1484310" y="1925254"/>
            <a:ext cx="10018713" cy="3124201"/>
          </a:xfrm>
        </p:spPr>
        <p:txBody>
          <a:bodyPr/>
          <a:lstStyle/>
          <a:p>
            <a:r>
              <a:rPr lang="en-US" dirty="0" smtClean="0"/>
              <a:t>We can see the HTML of the result page(for Safari, Develop—Show page source)</a:t>
            </a:r>
          </a:p>
          <a:p>
            <a:r>
              <a:rPr lang="en-US" dirty="0" smtClean="0"/>
              <a:t>Just focus on Chinese text from HTML</a:t>
            </a:r>
          </a:p>
          <a:p>
            <a:r>
              <a:rPr lang="en-US" dirty="0" smtClean="0"/>
              <a:t>However, we can not find any content related to the topic. WHY?</a:t>
            </a:r>
            <a:endParaRPr lang="en-US" dirty="0"/>
          </a:p>
        </p:txBody>
      </p:sp>
    </p:spTree>
    <p:extLst>
      <p:ext uri="{BB962C8B-B14F-4D97-AF65-F5344CB8AC3E}">
        <p14:creationId xmlns:p14="http://schemas.microsoft.com/office/powerpoint/2010/main" val="686081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Basic: AJAX</a:t>
            </a:r>
          </a:p>
        </p:txBody>
      </p:sp>
      <p:sp>
        <p:nvSpPr>
          <p:cNvPr id="3" name="Content Placeholder 2"/>
          <p:cNvSpPr>
            <a:spLocks noGrp="1"/>
          </p:cNvSpPr>
          <p:nvPr>
            <p:ph idx="1"/>
          </p:nvPr>
        </p:nvSpPr>
        <p:spPr/>
        <p:txBody>
          <a:bodyPr/>
          <a:lstStyle/>
          <a:p>
            <a:r>
              <a:rPr lang="en-US" dirty="0" smtClean="0"/>
              <a:t>AJAX --- Asynchronous</a:t>
            </a:r>
            <a:r>
              <a:rPr lang="en-US" dirty="0"/>
              <a:t> </a:t>
            </a:r>
            <a:r>
              <a:rPr lang="en-US" dirty="0" smtClean="0"/>
              <a:t>JavaScript</a:t>
            </a:r>
            <a:r>
              <a:rPr lang="en-US" dirty="0"/>
              <a:t> And </a:t>
            </a:r>
            <a:r>
              <a:rPr lang="en-US" dirty="0" smtClean="0"/>
              <a:t>XML</a:t>
            </a:r>
          </a:p>
          <a:p>
            <a:r>
              <a:rPr lang="en-US" dirty="0" smtClean="0"/>
              <a:t>AJAX allows Web pages, and by extension Web applications, to change content dynamically without the need to reload the entire page.</a:t>
            </a:r>
          </a:p>
          <a:p>
            <a:r>
              <a:rPr lang="en-US" dirty="0" smtClean="0"/>
              <a:t>Web page will request server get responses dynamically</a:t>
            </a:r>
            <a:endParaRPr lang="en-US" dirty="0"/>
          </a:p>
        </p:txBody>
      </p:sp>
    </p:spTree>
    <p:extLst>
      <p:ext uri="{BB962C8B-B14F-4D97-AF65-F5344CB8AC3E}">
        <p14:creationId xmlns:p14="http://schemas.microsoft.com/office/powerpoint/2010/main" val="843206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4900416"/>
          </a:xfrm>
          <a:prstGeom prst="rect">
            <a:avLst/>
          </a:prstGeom>
        </p:spPr>
      </p:pic>
      <p:sp>
        <p:nvSpPr>
          <p:cNvPr id="5" name="TextBox 4"/>
          <p:cNvSpPr txBox="1"/>
          <p:nvPr/>
        </p:nvSpPr>
        <p:spPr>
          <a:xfrm>
            <a:off x="2453833" y="5150734"/>
            <a:ext cx="7118430" cy="1477328"/>
          </a:xfrm>
          <a:prstGeom prst="rect">
            <a:avLst/>
          </a:prstGeom>
          <a:noFill/>
        </p:spPr>
        <p:txBody>
          <a:bodyPr wrap="square" rtlCol="0">
            <a:spAutoFit/>
          </a:bodyPr>
          <a:lstStyle/>
          <a:p>
            <a:r>
              <a:rPr lang="en-US" dirty="0" smtClean="0"/>
              <a:t>The response of “</a:t>
            </a:r>
            <a:r>
              <a:rPr lang="en-US" dirty="0" err="1" smtClean="0"/>
              <a:t>getIndex</a:t>
            </a:r>
            <a:r>
              <a:rPr lang="en-US" dirty="0" smtClean="0"/>
              <a:t>” is what we want!</a:t>
            </a:r>
          </a:p>
          <a:p>
            <a:endParaRPr lang="en-US" dirty="0" smtClean="0"/>
          </a:p>
          <a:p>
            <a:r>
              <a:rPr lang="en-US" dirty="0" smtClean="0"/>
              <a:t>URL of </a:t>
            </a:r>
            <a:r>
              <a:rPr lang="en-US" dirty="0" err="1" smtClean="0"/>
              <a:t>getIndex</a:t>
            </a:r>
            <a:r>
              <a:rPr lang="en-US" dirty="0" smtClean="0"/>
              <a:t>:</a:t>
            </a:r>
          </a:p>
          <a:p>
            <a:r>
              <a:rPr lang="en-US" dirty="0" smtClean="0"/>
              <a:t>https://</a:t>
            </a:r>
            <a:r>
              <a:rPr lang="en-US" dirty="0" err="1" smtClean="0"/>
              <a:t>m.weibo.cn</a:t>
            </a:r>
            <a:r>
              <a:rPr lang="en-US" dirty="0" smtClean="0"/>
              <a:t>/</a:t>
            </a:r>
            <a:r>
              <a:rPr lang="en-US" dirty="0" err="1" smtClean="0"/>
              <a:t>api</a:t>
            </a:r>
            <a:r>
              <a:rPr lang="en-US" dirty="0" smtClean="0"/>
              <a:t>/container/</a:t>
            </a:r>
            <a:r>
              <a:rPr lang="en-US" dirty="0" err="1" smtClean="0"/>
              <a:t>getIndex?containerid</a:t>
            </a:r>
            <a:r>
              <a:rPr lang="en-US" dirty="0" smtClean="0"/>
              <a:t>=100103type%3D61%26q%3D社交网络%26t%3D0&amp;page_type=</a:t>
            </a:r>
            <a:r>
              <a:rPr lang="en-US" dirty="0" err="1" smtClean="0"/>
              <a:t>searchall</a:t>
            </a:r>
            <a:endParaRPr lang="en-US" dirty="0"/>
          </a:p>
        </p:txBody>
      </p:sp>
    </p:spTree>
    <p:extLst>
      <p:ext uri="{BB962C8B-B14F-4D97-AF65-F5344CB8AC3E}">
        <p14:creationId xmlns:p14="http://schemas.microsoft.com/office/powerpoint/2010/main" val="2011959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URL</a:t>
            </a:r>
            <a:endParaRPr lang="en-US" dirty="0"/>
          </a:p>
        </p:txBody>
      </p:sp>
      <p:sp>
        <p:nvSpPr>
          <p:cNvPr id="3" name="Content Placeholder 2"/>
          <p:cNvSpPr>
            <a:spLocks noGrp="1"/>
          </p:cNvSpPr>
          <p:nvPr>
            <p:ph idx="1"/>
          </p:nvPr>
        </p:nvSpPr>
        <p:spPr>
          <a:xfrm>
            <a:off x="1484310" y="3021011"/>
            <a:ext cx="10018713" cy="3124201"/>
          </a:xfrm>
        </p:spPr>
        <p:txBody>
          <a:bodyPr>
            <a:noAutofit/>
          </a:bodyPr>
          <a:lstStyle/>
          <a:p>
            <a:r>
              <a:rPr lang="en-US" sz="2000" dirty="0" smtClean="0"/>
              <a:t>However, here we only get the first page of data</a:t>
            </a:r>
          </a:p>
          <a:p>
            <a:r>
              <a:rPr lang="en-US" altLang="zh-CN" sz="2000" dirty="0"/>
              <a:t>S</a:t>
            </a:r>
            <a:r>
              <a:rPr lang="en-US" altLang="zh-CN" sz="2000" dirty="0" smtClean="0"/>
              <a:t>croll down the page until the bottom, the page will </a:t>
            </a:r>
            <a:r>
              <a:rPr lang="en-US" sz="2000" dirty="0"/>
              <a:t>dynamically </a:t>
            </a:r>
            <a:r>
              <a:rPr lang="en-US" sz="2000" dirty="0" smtClean="0"/>
              <a:t>request the server --- We get another new “</a:t>
            </a:r>
            <a:r>
              <a:rPr lang="en-US" sz="2000" dirty="0" err="1" smtClean="0"/>
              <a:t>getIndex</a:t>
            </a:r>
            <a:r>
              <a:rPr lang="en-US" sz="2000" dirty="0" smtClean="0"/>
              <a:t>” !</a:t>
            </a:r>
          </a:p>
          <a:p>
            <a:r>
              <a:rPr lang="en-US" sz="2000" dirty="0" smtClean="0"/>
              <a:t>URL of the new “</a:t>
            </a:r>
            <a:r>
              <a:rPr lang="en-US" sz="2000" dirty="0" err="1" smtClean="0"/>
              <a:t>getIndex</a:t>
            </a:r>
            <a:r>
              <a:rPr lang="en-US" sz="2000" dirty="0" smtClean="0"/>
              <a:t>”:</a:t>
            </a:r>
          </a:p>
          <a:p>
            <a:pPr marL="0" indent="0">
              <a:buNone/>
            </a:pPr>
            <a:r>
              <a:rPr lang="en-US" sz="2000" dirty="0"/>
              <a:t>https://</a:t>
            </a:r>
            <a:r>
              <a:rPr lang="en-US" sz="2000" dirty="0" err="1"/>
              <a:t>m.weibo.cn</a:t>
            </a:r>
            <a:r>
              <a:rPr lang="en-US" sz="2000" dirty="0"/>
              <a:t>/</a:t>
            </a:r>
            <a:r>
              <a:rPr lang="en-US" sz="2000" dirty="0" err="1"/>
              <a:t>api</a:t>
            </a:r>
            <a:r>
              <a:rPr lang="en-US" sz="2000" dirty="0"/>
              <a:t>/container/</a:t>
            </a:r>
            <a:r>
              <a:rPr lang="en-US" sz="2000" dirty="0" err="1"/>
              <a:t>getIndex?containerid</a:t>
            </a:r>
            <a:r>
              <a:rPr lang="en-US" sz="2000" dirty="0"/>
              <a:t>=100103type%3D61%26q%3D社交网络%</a:t>
            </a:r>
            <a:r>
              <a:rPr lang="en-US" sz="2000" dirty="0" smtClean="0"/>
              <a:t>26t%3D0&amp;page_type=</a:t>
            </a:r>
            <a:r>
              <a:rPr lang="en-US" sz="2000" dirty="0" err="1" smtClean="0"/>
              <a:t>searchall</a:t>
            </a:r>
            <a:r>
              <a:rPr lang="en-US" sz="2000" dirty="0" err="1" smtClean="0">
                <a:solidFill>
                  <a:srgbClr val="FF0000"/>
                </a:solidFill>
              </a:rPr>
              <a:t>&amp;page</a:t>
            </a:r>
            <a:r>
              <a:rPr lang="en-US" sz="2000" dirty="0" smtClean="0">
                <a:solidFill>
                  <a:srgbClr val="FF0000"/>
                </a:solidFill>
              </a:rPr>
              <a:t>=2</a:t>
            </a:r>
          </a:p>
          <a:p>
            <a:r>
              <a:rPr lang="en-US" sz="2000" dirty="0" smtClean="0"/>
              <a:t>Nothing changes but an additional “&amp;page=2”</a:t>
            </a:r>
          </a:p>
          <a:p>
            <a:r>
              <a:rPr lang="en-US" sz="2000" dirty="0" smtClean="0"/>
              <a:t>Python codes:</a:t>
            </a:r>
          </a:p>
          <a:p>
            <a:pPr marL="0" indent="0">
              <a:buNone/>
            </a:pPr>
            <a:r>
              <a:rPr lang="en-US" sz="2000" dirty="0" err="1" smtClean="0"/>
              <a:t>url</a:t>
            </a:r>
            <a:r>
              <a:rPr lang="en-US" sz="2000" dirty="0" smtClean="0"/>
              <a:t> = “</a:t>
            </a:r>
            <a:r>
              <a:rPr lang="en-US" sz="2000" dirty="0" err="1" smtClean="0"/>
              <a:t>url</a:t>
            </a:r>
            <a:r>
              <a:rPr lang="en-US" sz="2000" dirty="0" smtClean="0"/>
              <a:t> of </a:t>
            </a:r>
            <a:r>
              <a:rPr lang="en-US" sz="2000" dirty="0" err="1" smtClean="0"/>
              <a:t>getIndex</a:t>
            </a:r>
            <a:r>
              <a:rPr lang="en-US" sz="2000" dirty="0" smtClean="0"/>
              <a:t>”</a:t>
            </a:r>
          </a:p>
          <a:p>
            <a:pPr marL="0" indent="0">
              <a:buNone/>
            </a:pPr>
            <a:r>
              <a:rPr lang="en-US" sz="2000" dirty="0" smtClean="0"/>
              <a:t>data </a:t>
            </a:r>
            <a:r>
              <a:rPr lang="en-US" sz="2000" dirty="0"/>
              <a:t>= </a:t>
            </a:r>
            <a:r>
              <a:rPr lang="en-US" sz="2000" dirty="0" err="1"/>
              <a:t>requests.get</a:t>
            </a:r>
            <a:r>
              <a:rPr lang="en-US" sz="2000" dirty="0"/>
              <a:t>(</a:t>
            </a:r>
            <a:r>
              <a:rPr lang="en-US" sz="2000" dirty="0" err="1"/>
              <a:t>url</a:t>
            </a:r>
            <a:r>
              <a:rPr lang="en-US" sz="2000" dirty="0"/>
              <a:t>, headers=header, timeout=10)</a:t>
            </a:r>
            <a:br>
              <a:rPr lang="en-US" sz="2000" dirty="0"/>
            </a:br>
            <a:endParaRPr lang="en-US" sz="2000" dirty="0" smtClean="0"/>
          </a:p>
          <a:p>
            <a:pPr marL="0" indent="0">
              <a:buNone/>
            </a:pPr>
            <a:endParaRPr lang="en-US" sz="2000" dirty="0">
              <a:solidFill>
                <a:srgbClr val="FF0000"/>
              </a:solidFill>
            </a:endParaRPr>
          </a:p>
        </p:txBody>
      </p:sp>
      <p:pic>
        <p:nvPicPr>
          <p:cNvPr id="4" name="Picture 3"/>
          <p:cNvPicPr>
            <a:picLocks noChangeAspect="1"/>
          </p:cNvPicPr>
          <p:nvPr/>
        </p:nvPicPr>
        <p:blipFill>
          <a:blip r:embed="rId2"/>
          <a:stretch>
            <a:fillRect/>
          </a:stretch>
        </p:blipFill>
        <p:spPr>
          <a:xfrm>
            <a:off x="9719186" y="0"/>
            <a:ext cx="2472814" cy="2662236"/>
          </a:xfrm>
          <a:prstGeom prst="rect">
            <a:avLst/>
          </a:prstGeom>
        </p:spPr>
      </p:pic>
      <p:pic>
        <p:nvPicPr>
          <p:cNvPr id="5" name="Picture 4"/>
          <p:cNvPicPr>
            <a:picLocks noChangeAspect="1"/>
          </p:cNvPicPr>
          <p:nvPr/>
        </p:nvPicPr>
        <p:blipFill>
          <a:blip r:embed="rId3"/>
          <a:stretch>
            <a:fillRect/>
          </a:stretch>
        </p:blipFill>
        <p:spPr>
          <a:xfrm>
            <a:off x="8343900" y="5270500"/>
            <a:ext cx="3848100" cy="1384300"/>
          </a:xfrm>
          <a:prstGeom prst="rect">
            <a:avLst/>
          </a:prstGeom>
        </p:spPr>
      </p:pic>
    </p:spTree>
    <p:extLst>
      <p:ext uri="{BB962C8B-B14F-4D97-AF65-F5344CB8AC3E}">
        <p14:creationId xmlns:p14="http://schemas.microsoft.com/office/powerpoint/2010/main" val="92144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a:t>
            </a:r>
            <a:endParaRPr lang="en-US" dirty="0"/>
          </a:p>
        </p:txBody>
      </p:sp>
      <p:sp>
        <p:nvSpPr>
          <p:cNvPr id="3" name="Content Placeholder 2"/>
          <p:cNvSpPr>
            <a:spLocks noGrp="1"/>
          </p:cNvSpPr>
          <p:nvPr>
            <p:ph idx="1"/>
          </p:nvPr>
        </p:nvSpPr>
        <p:spPr/>
        <p:txBody>
          <a:bodyPr/>
          <a:lstStyle/>
          <a:p>
            <a:r>
              <a:rPr lang="en-US" dirty="0" smtClean="0"/>
              <a:t>Extract data </a:t>
            </a:r>
            <a:r>
              <a:rPr lang="en-US" dirty="0"/>
              <a:t>from the Web: HTML retrieval, parsing, storing</a:t>
            </a:r>
            <a:endParaRPr lang="en-GB" dirty="0"/>
          </a:p>
          <a:p>
            <a:r>
              <a:rPr lang="en-US" dirty="0"/>
              <a:t>S</a:t>
            </a:r>
            <a:r>
              <a:rPr lang="en-US" dirty="0" smtClean="0"/>
              <a:t>ocial network</a:t>
            </a:r>
            <a:r>
              <a:rPr lang="en-GB" dirty="0" smtClean="0"/>
              <a:t> Graph</a:t>
            </a:r>
            <a:endParaRPr lang="en-US" dirty="0"/>
          </a:p>
        </p:txBody>
      </p:sp>
    </p:spTree>
    <p:extLst>
      <p:ext uri="{BB962C8B-B14F-4D97-AF65-F5344CB8AC3E}">
        <p14:creationId xmlns:p14="http://schemas.microsoft.com/office/powerpoint/2010/main" val="7396309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Basic: JSON</a:t>
            </a:r>
            <a:endParaRPr lang="en-US" dirty="0"/>
          </a:p>
        </p:txBody>
      </p:sp>
      <p:sp>
        <p:nvSpPr>
          <p:cNvPr id="3" name="Content Placeholder 2"/>
          <p:cNvSpPr>
            <a:spLocks noGrp="1"/>
          </p:cNvSpPr>
          <p:nvPr>
            <p:ph idx="1"/>
          </p:nvPr>
        </p:nvSpPr>
        <p:spPr/>
        <p:txBody>
          <a:bodyPr/>
          <a:lstStyle/>
          <a:p>
            <a:r>
              <a:rPr lang="en-US" dirty="0" smtClean="0"/>
              <a:t>The response data of </a:t>
            </a:r>
            <a:r>
              <a:rPr lang="en-US" dirty="0" err="1" smtClean="0"/>
              <a:t>getIndex</a:t>
            </a:r>
            <a:r>
              <a:rPr lang="en-US" dirty="0" smtClean="0"/>
              <a:t> is in JSON format</a:t>
            </a:r>
          </a:p>
          <a:p>
            <a:r>
              <a:rPr lang="en-US" b="1" dirty="0"/>
              <a:t>JavaScript Object </a:t>
            </a:r>
            <a:r>
              <a:rPr lang="en-US" b="1" dirty="0" smtClean="0"/>
              <a:t>Notation</a:t>
            </a:r>
            <a:r>
              <a:rPr lang="zh-CN" altLang="en-US" b="1" dirty="0" smtClean="0"/>
              <a:t> </a:t>
            </a:r>
            <a:r>
              <a:rPr lang="en-US" altLang="zh-CN" b="1" dirty="0" smtClean="0"/>
              <a:t>---</a:t>
            </a:r>
            <a:r>
              <a:rPr lang="zh-CN" altLang="en-US" b="1" dirty="0" smtClean="0"/>
              <a:t> </a:t>
            </a:r>
            <a:r>
              <a:rPr lang="en-US" dirty="0"/>
              <a:t>a very common </a:t>
            </a:r>
            <a:r>
              <a:rPr lang="en-US" altLang="zh-CN" dirty="0" smtClean="0"/>
              <a:t>data</a:t>
            </a:r>
            <a:r>
              <a:rPr lang="en-US" dirty="0"/>
              <a:t> format used </a:t>
            </a:r>
            <a:r>
              <a:rPr lang="en-US" dirty="0" smtClean="0"/>
              <a:t>for</a:t>
            </a:r>
            <a:r>
              <a:rPr lang="en-US" dirty="0"/>
              <a:t> </a:t>
            </a:r>
            <a:r>
              <a:rPr lang="en-US" dirty="0" smtClean="0"/>
              <a:t>asynchronous browser–server communication</a:t>
            </a:r>
          </a:p>
          <a:p>
            <a:r>
              <a:rPr lang="en-US" dirty="0" smtClean="0"/>
              <a:t>Similar to dictionary in Python, but JSON only support “”, and type is String</a:t>
            </a:r>
          </a:p>
          <a:p>
            <a:r>
              <a:rPr lang="en-US" dirty="0" smtClean="0"/>
              <a:t>”import </a:t>
            </a:r>
            <a:r>
              <a:rPr lang="en-US" dirty="0" err="1" smtClean="0"/>
              <a:t>json</a:t>
            </a:r>
            <a:r>
              <a:rPr lang="en-US" dirty="0" smtClean="0"/>
              <a:t>” --- import JSON library</a:t>
            </a:r>
            <a:endParaRPr lang="en-US" dirty="0"/>
          </a:p>
        </p:txBody>
      </p:sp>
    </p:spTree>
    <p:extLst>
      <p:ext uri="{BB962C8B-B14F-4D97-AF65-F5344CB8AC3E}">
        <p14:creationId xmlns:p14="http://schemas.microsoft.com/office/powerpoint/2010/main" val="17650877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17675" y="0"/>
            <a:ext cx="5156200" cy="3289300"/>
          </a:xfrm>
          <a:prstGeom prst="rect">
            <a:avLst/>
          </a:prstGeom>
        </p:spPr>
      </p:pic>
      <p:pic>
        <p:nvPicPr>
          <p:cNvPr id="5" name="Picture 4"/>
          <p:cNvPicPr>
            <a:picLocks noChangeAspect="1"/>
          </p:cNvPicPr>
          <p:nvPr/>
        </p:nvPicPr>
        <p:blipFill>
          <a:blip r:embed="rId3"/>
          <a:stretch>
            <a:fillRect/>
          </a:stretch>
        </p:blipFill>
        <p:spPr>
          <a:xfrm>
            <a:off x="1717675" y="1889125"/>
            <a:ext cx="8940800" cy="1828800"/>
          </a:xfrm>
          <a:prstGeom prst="rect">
            <a:avLst/>
          </a:prstGeom>
        </p:spPr>
      </p:pic>
      <p:pic>
        <p:nvPicPr>
          <p:cNvPr id="6" name="Picture 5"/>
          <p:cNvPicPr>
            <a:picLocks noChangeAspect="1"/>
          </p:cNvPicPr>
          <p:nvPr/>
        </p:nvPicPr>
        <p:blipFill>
          <a:blip r:embed="rId4"/>
          <a:stretch>
            <a:fillRect/>
          </a:stretch>
        </p:blipFill>
        <p:spPr>
          <a:xfrm>
            <a:off x="1717675" y="3717925"/>
            <a:ext cx="5295900" cy="1765300"/>
          </a:xfrm>
          <a:prstGeom prst="rect">
            <a:avLst/>
          </a:prstGeom>
        </p:spPr>
      </p:pic>
      <p:sp>
        <p:nvSpPr>
          <p:cNvPr id="8" name="TextBox 7"/>
          <p:cNvSpPr txBox="1"/>
          <p:nvPr/>
        </p:nvSpPr>
        <p:spPr>
          <a:xfrm>
            <a:off x="2419109" y="5625296"/>
            <a:ext cx="6504972" cy="646331"/>
          </a:xfrm>
          <a:prstGeom prst="rect">
            <a:avLst/>
          </a:prstGeom>
          <a:noFill/>
        </p:spPr>
        <p:txBody>
          <a:bodyPr wrap="square" rtlCol="0">
            <a:spAutoFit/>
          </a:bodyPr>
          <a:lstStyle/>
          <a:p>
            <a:r>
              <a:rPr lang="en-US" dirty="0" err="1" smtClean="0"/>
              <a:t>json_data</a:t>
            </a:r>
            <a:r>
              <a:rPr lang="en-US" dirty="0" smtClean="0"/>
              <a:t> = </a:t>
            </a:r>
            <a:r>
              <a:rPr lang="en-US" dirty="0" err="1" smtClean="0"/>
              <a:t>json.loads</a:t>
            </a:r>
            <a:r>
              <a:rPr lang="en-US" dirty="0" smtClean="0"/>
              <a:t>(</a:t>
            </a:r>
            <a:r>
              <a:rPr lang="en-US" dirty="0" err="1" smtClean="0"/>
              <a:t>data.text</a:t>
            </a:r>
            <a:r>
              <a:rPr lang="en-US" dirty="0" smtClean="0"/>
              <a:t>)</a:t>
            </a:r>
          </a:p>
          <a:p>
            <a:r>
              <a:rPr lang="en-US" dirty="0" smtClean="0"/>
              <a:t>text = </a:t>
            </a:r>
            <a:r>
              <a:rPr lang="en-US" dirty="0" err="1" smtClean="0"/>
              <a:t>json_data</a:t>
            </a:r>
            <a:r>
              <a:rPr lang="en-US" dirty="0" smtClean="0"/>
              <a:t>[</a:t>
            </a:r>
            <a:r>
              <a:rPr lang="en-US" dirty="0"/>
              <a:t>'data'</a:t>
            </a:r>
            <a:r>
              <a:rPr lang="en-US" dirty="0" smtClean="0"/>
              <a:t>][</a:t>
            </a:r>
            <a:r>
              <a:rPr lang="en-US" dirty="0"/>
              <a:t>'cards'</a:t>
            </a:r>
            <a:r>
              <a:rPr lang="en-US" dirty="0" smtClean="0"/>
              <a:t>][</a:t>
            </a:r>
            <a:r>
              <a:rPr lang="en-US" dirty="0"/>
              <a:t>0</a:t>
            </a:r>
            <a:r>
              <a:rPr lang="en-US" dirty="0" smtClean="0"/>
              <a:t>][</a:t>
            </a:r>
            <a:r>
              <a:rPr lang="en-US" dirty="0"/>
              <a:t>'</a:t>
            </a:r>
            <a:r>
              <a:rPr lang="en-US" dirty="0" err="1"/>
              <a:t>card_group</a:t>
            </a:r>
            <a:r>
              <a:rPr lang="en-US" dirty="0" smtClean="0"/>
              <a:t>'][1][</a:t>
            </a:r>
            <a:r>
              <a:rPr lang="en-US" dirty="0"/>
              <a:t>'</a:t>
            </a:r>
            <a:r>
              <a:rPr lang="en-US" dirty="0" err="1"/>
              <a:t>mblog</a:t>
            </a:r>
            <a:r>
              <a:rPr lang="en-US" dirty="0"/>
              <a:t>'</a:t>
            </a:r>
            <a:r>
              <a:rPr lang="en-US" dirty="0" smtClean="0"/>
              <a:t>][</a:t>
            </a:r>
            <a:r>
              <a:rPr lang="en-US" dirty="0"/>
              <a:t>'text'</a:t>
            </a:r>
            <a:r>
              <a:rPr lang="en-US" dirty="0" smtClean="0"/>
              <a:t>]</a:t>
            </a:r>
            <a:endParaRPr lang="en-US" dirty="0"/>
          </a:p>
        </p:txBody>
      </p:sp>
    </p:spTree>
    <p:extLst>
      <p:ext uri="{BB962C8B-B14F-4D97-AF65-F5344CB8AC3E}">
        <p14:creationId xmlns:p14="http://schemas.microsoft.com/office/powerpoint/2010/main" val="1356573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Extract data from WAP browser pages</a:t>
            </a:r>
            <a:endParaRPr lang="en-US" dirty="0"/>
          </a:p>
        </p:txBody>
      </p:sp>
      <p:sp>
        <p:nvSpPr>
          <p:cNvPr id="3" name="Content Placeholder 2"/>
          <p:cNvSpPr>
            <a:spLocks noGrp="1"/>
          </p:cNvSpPr>
          <p:nvPr>
            <p:ph idx="1"/>
          </p:nvPr>
        </p:nvSpPr>
        <p:spPr>
          <a:xfrm>
            <a:off x="1484310" y="1966912"/>
            <a:ext cx="10018713" cy="3124201"/>
          </a:xfrm>
        </p:spPr>
        <p:txBody>
          <a:bodyPr/>
          <a:lstStyle/>
          <a:p>
            <a:r>
              <a:rPr lang="en-US" dirty="0" smtClean="0"/>
              <a:t>What if we want to </a:t>
            </a:r>
            <a:r>
              <a:rPr lang="en-US" altLang="zh-CN" dirty="0" smtClean="0"/>
              <a:t>extract Weibo posts posted in 2017?</a:t>
            </a:r>
            <a:endParaRPr lang="en-US" dirty="0" smtClean="0"/>
          </a:p>
          <a:p>
            <a:r>
              <a:rPr lang="en-US" dirty="0" smtClean="0"/>
              <a:t>In Mobile Weibo, there is no advanced searching options</a:t>
            </a:r>
          </a:p>
          <a:p>
            <a:r>
              <a:rPr lang="en-US" dirty="0" smtClean="0"/>
              <a:t>Advanced </a:t>
            </a:r>
            <a:r>
              <a:rPr lang="en-US" dirty="0"/>
              <a:t>searching options </a:t>
            </a:r>
            <a:r>
              <a:rPr lang="en-US" dirty="0" smtClean="0"/>
              <a:t>in WAP browser pages:</a:t>
            </a:r>
          </a:p>
          <a:p>
            <a:endParaRPr lang="en-US" dirty="0" smtClean="0"/>
          </a:p>
          <a:p>
            <a:endParaRPr lang="en-US" dirty="0"/>
          </a:p>
        </p:txBody>
      </p:sp>
      <p:pic>
        <p:nvPicPr>
          <p:cNvPr id="5" name="Picture 4"/>
          <p:cNvPicPr>
            <a:picLocks noChangeAspect="1"/>
          </p:cNvPicPr>
          <p:nvPr/>
        </p:nvPicPr>
        <p:blipFill>
          <a:blip r:embed="rId2"/>
          <a:stretch>
            <a:fillRect/>
          </a:stretch>
        </p:blipFill>
        <p:spPr>
          <a:xfrm>
            <a:off x="4290378" y="3706813"/>
            <a:ext cx="3479800" cy="2768600"/>
          </a:xfrm>
          <a:prstGeom prst="rect">
            <a:avLst/>
          </a:prstGeom>
        </p:spPr>
      </p:pic>
    </p:spTree>
    <p:extLst>
      <p:ext uri="{BB962C8B-B14F-4D97-AF65-F5344CB8AC3E}">
        <p14:creationId xmlns:p14="http://schemas.microsoft.com/office/powerpoint/2010/main" val="14363811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 data from WAP browser pages</a:t>
            </a:r>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htmlformatter.com</a:t>
            </a:r>
            <a:r>
              <a:rPr lang="en-US" dirty="0" smtClean="0"/>
              <a:t> </a:t>
            </a:r>
          </a:p>
          <a:p>
            <a:pPr lvl="1"/>
            <a:r>
              <a:rPr lang="en-US" dirty="0" smtClean="0"/>
              <a:t>Free </a:t>
            </a:r>
            <a:r>
              <a:rPr lang="en-US" dirty="0"/>
              <a:t>online tool to format an ugly HTML code, making it readable and pretty, with the proper indentation.</a:t>
            </a:r>
            <a:endParaRPr lang="en-US" dirty="0" smtClean="0"/>
          </a:p>
          <a:p>
            <a:r>
              <a:rPr lang="en-US" dirty="0" smtClean="0"/>
              <a:t>Let’s look at the HTML of the result page:</a:t>
            </a:r>
          </a:p>
          <a:p>
            <a:endParaRPr lang="en-US" dirty="0" smtClean="0"/>
          </a:p>
          <a:p>
            <a:endParaRPr lang="en-US" dirty="0"/>
          </a:p>
        </p:txBody>
      </p:sp>
    </p:spTree>
    <p:extLst>
      <p:ext uri="{BB962C8B-B14F-4D97-AF65-F5344CB8AC3E}">
        <p14:creationId xmlns:p14="http://schemas.microsoft.com/office/powerpoint/2010/main" val="325218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72880" y="1588771"/>
            <a:ext cx="10018713" cy="5177790"/>
          </a:xfrm>
        </p:spPr>
        <p:txBody>
          <a:bodyPr>
            <a:normAutofit fontScale="77500" lnSpcReduction="20000"/>
          </a:bodyPr>
          <a:lstStyle/>
          <a:p>
            <a:r>
              <a:rPr lang="en-US" dirty="0"/>
              <a:t>&lt;div class="c" id="M_FCfq4FoRA"&gt;            &lt;div&gt;&lt;a class="</a:t>
            </a:r>
            <a:r>
              <a:rPr lang="en-US" dirty="0" err="1"/>
              <a:t>nk</a:t>
            </a:r>
            <a:r>
              <a:rPr lang="en-US" dirty="0"/>
              <a:t>" </a:t>
            </a:r>
            <a:r>
              <a:rPr lang="en-US" dirty="0" err="1"/>
              <a:t>href</a:t>
            </a:r>
            <a:r>
              <a:rPr lang="en-US" dirty="0"/>
              <a:t>="https://</a:t>
            </a:r>
            <a:r>
              <a:rPr lang="en-US" dirty="0" err="1"/>
              <a:t>weibo.cn</a:t>
            </a:r>
            <a:r>
              <a:rPr lang="en-US" dirty="0"/>
              <a:t>/u/6163761337"&gt;</a:t>
            </a:r>
            <a:r>
              <a:rPr lang="en-US" dirty="0" err="1">
                <a:solidFill>
                  <a:srgbClr val="FF0000"/>
                </a:solidFill>
              </a:rPr>
              <a:t>JasperCillessenNews</a:t>
            </a:r>
            <a:r>
              <a:rPr lang="en-US" dirty="0"/>
              <a:t>&lt;/a&gt;&lt;</a:t>
            </a:r>
            <a:r>
              <a:rPr lang="en-US" dirty="0" err="1"/>
              <a:t>img</a:t>
            </a:r>
            <a:r>
              <a:rPr lang="en-US" dirty="0"/>
              <a:t> </a:t>
            </a:r>
            <a:r>
              <a:rPr lang="en-US" dirty="0" err="1"/>
              <a:t>src</a:t>
            </a:r>
            <a:r>
              <a:rPr lang="en-US" dirty="0"/>
              <a:t>="https://h5.sinaimg.cn/upload/2016/05/26/319/</a:t>
            </a:r>
            <a:r>
              <a:rPr lang="en-US" dirty="0" err="1"/>
              <a:t>donate_btn_s.png</a:t>
            </a:r>
            <a:r>
              <a:rPr lang="en-US" dirty="0"/>
              <a:t>" alt="M" /&gt;&lt;span class="</a:t>
            </a:r>
            <a:r>
              <a:rPr lang="en-US" dirty="0" err="1"/>
              <a:t>ctt</a:t>
            </a:r>
            <a:r>
              <a:rPr lang="en-US" dirty="0"/>
              <a:t>"&gt;:&lt;a </a:t>
            </a:r>
            <a:r>
              <a:rPr lang="en-US" dirty="0" err="1"/>
              <a:t>href</a:t>
            </a:r>
            <a:r>
              <a:rPr lang="en-US" dirty="0"/>
              <a:t>="https://</a:t>
            </a:r>
            <a:r>
              <a:rPr lang="en-US" dirty="0" err="1"/>
              <a:t>weibo.cn</a:t>
            </a:r>
            <a:r>
              <a:rPr lang="en-US" dirty="0"/>
              <a:t>/pages/100808topic?extparam=</a:t>
            </a:r>
            <a:r>
              <a:rPr lang="en-US" dirty="0" err="1"/>
              <a:t>JasperCillessen&amp;amp;from</a:t>
            </a:r>
            <a:r>
              <a:rPr lang="en-US" dirty="0"/>
              <a:t>=feed"&gt;</a:t>
            </a:r>
            <a:r>
              <a:rPr lang="en-US" dirty="0">
                <a:solidFill>
                  <a:srgbClr val="FF0000"/>
                </a:solidFill>
              </a:rPr>
              <a:t>#</a:t>
            </a:r>
            <a:r>
              <a:rPr lang="en-US" dirty="0" err="1">
                <a:solidFill>
                  <a:srgbClr val="FF0000"/>
                </a:solidFill>
              </a:rPr>
              <a:t>JasperCillessen</a:t>
            </a:r>
            <a:r>
              <a:rPr lang="en-US" dirty="0">
                <a:solidFill>
                  <a:srgbClr val="FF0000"/>
                </a:solidFill>
              </a:rPr>
              <a:t>#&lt;/a&gt; 森森更新&lt;span class="</a:t>
            </a:r>
            <a:r>
              <a:rPr lang="en-US" dirty="0" err="1">
                <a:solidFill>
                  <a:srgbClr val="FF0000"/>
                </a:solidFill>
              </a:rPr>
              <a:t>kt</a:t>
            </a:r>
            <a:r>
              <a:rPr lang="en-US" dirty="0">
                <a:solidFill>
                  <a:srgbClr val="FF0000"/>
                </a:solidFill>
              </a:rPr>
              <a:t>"&gt;社交网络&lt;/span&gt;发了2017年最后一次训练的训练照！祝大家新年快乐[爱心]</a:t>
            </a:r>
            <a:r>
              <a:rPr lang="en-US" dirty="0"/>
              <a:t>️ ​&lt;/span&gt;&amp;</a:t>
            </a:r>
            <a:r>
              <a:rPr lang="en-US" dirty="0" err="1"/>
              <a:t>nbsp</a:t>
            </a:r>
            <a:r>
              <a:rPr lang="en-US" dirty="0"/>
              <a:t>;[&lt;a </a:t>
            </a:r>
            <a:r>
              <a:rPr lang="en-US" dirty="0" err="1"/>
              <a:t>href</a:t>
            </a:r>
            <a:r>
              <a:rPr lang="en-US" dirty="0"/>
              <a:t>="https://</a:t>
            </a:r>
            <a:r>
              <a:rPr lang="en-US" dirty="0" err="1"/>
              <a:t>weibo.cn</a:t>
            </a:r>
            <a:r>
              <a:rPr lang="en-US" dirty="0"/>
              <a:t>/</a:t>
            </a:r>
            <a:r>
              <a:rPr lang="en-US" dirty="0" err="1"/>
              <a:t>mblog</a:t>
            </a:r>
            <a:r>
              <a:rPr lang="en-US" dirty="0"/>
              <a:t>/</a:t>
            </a:r>
            <a:r>
              <a:rPr lang="en-US" dirty="0" err="1"/>
              <a:t>picAll</a:t>
            </a:r>
            <a:r>
              <a:rPr lang="en-US" dirty="0"/>
              <a:t>/FCfq4FoRA?rl=2"&gt;组图共5张&lt;/a&gt;]&lt;/div&gt;            &lt;div&gt;                &lt;a </a:t>
            </a:r>
            <a:r>
              <a:rPr lang="en-US" dirty="0" err="1"/>
              <a:t>href</a:t>
            </a:r>
            <a:r>
              <a:rPr lang="en-US" dirty="0"/>
              <a:t>="https://</a:t>
            </a:r>
            <a:r>
              <a:rPr lang="en-US" dirty="0" err="1"/>
              <a:t>weibo.cn</a:t>
            </a:r>
            <a:r>
              <a:rPr lang="en-US" dirty="0"/>
              <a:t>/</a:t>
            </a:r>
            <a:r>
              <a:rPr lang="en-US" dirty="0" err="1"/>
              <a:t>mblog</a:t>
            </a:r>
            <a:r>
              <a:rPr lang="en-US" dirty="0"/>
              <a:t>/pic/FCfq4FoRA?rl=1"&gt;&lt;</a:t>
            </a:r>
            <a:r>
              <a:rPr lang="en-US" dirty="0" err="1"/>
              <a:t>img</a:t>
            </a:r>
            <a:r>
              <a:rPr lang="en-US" dirty="0"/>
              <a:t> </a:t>
            </a:r>
            <a:r>
              <a:rPr lang="en-US" dirty="0" err="1"/>
              <a:t>src</a:t>
            </a:r>
            <a:r>
              <a:rPr lang="en-US" dirty="0"/>
              <a:t>="http://wx3.sinaimg.cn/wap180/006J8vTrly1fn0cw18pqfj30g0090ado.jpg" alt="图片" class="</a:t>
            </a:r>
            <a:r>
              <a:rPr lang="en-US" dirty="0" err="1"/>
              <a:t>ib</a:t>
            </a:r>
            <a:r>
              <a:rPr lang="en-US" dirty="0"/>
              <a:t>" /&gt;&lt;/a&gt;&amp;</a:t>
            </a:r>
            <a:r>
              <a:rPr lang="en-US" dirty="0" err="1"/>
              <a:t>nbsp</a:t>
            </a:r>
            <a:r>
              <a:rPr lang="en-US" dirty="0"/>
              <a:t>;&lt;a </a:t>
            </a:r>
            <a:r>
              <a:rPr lang="en-US" dirty="0" err="1"/>
              <a:t>href</a:t>
            </a:r>
            <a:r>
              <a:rPr lang="en-US" dirty="0"/>
              <a:t>="https://</a:t>
            </a:r>
            <a:r>
              <a:rPr lang="en-US" dirty="0" err="1"/>
              <a:t>weibo.cn</a:t>
            </a:r>
            <a:r>
              <a:rPr lang="en-US" dirty="0"/>
              <a:t>/</a:t>
            </a:r>
            <a:r>
              <a:rPr lang="en-US" dirty="0" err="1"/>
              <a:t>mblog</a:t>
            </a:r>
            <a:r>
              <a:rPr lang="en-US" dirty="0"/>
              <a:t>/</a:t>
            </a:r>
            <a:r>
              <a:rPr lang="en-US" dirty="0" err="1"/>
              <a:t>oripic?id</a:t>
            </a:r>
            <a:r>
              <a:rPr lang="en-US" dirty="0"/>
              <a:t>=FCfq4FoRA&amp;amp;u=006J8vTrly1fn0cw18pqfj30g0090ado"&gt;原图&lt;/a&gt;&amp;</a:t>
            </a:r>
            <a:r>
              <a:rPr lang="en-US" dirty="0" err="1"/>
              <a:t>nbsp</a:t>
            </a:r>
            <a:r>
              <a:rPr lang="en-US" dirty="0"/>
              <a:t>;&lt;a </a:t>
            </a:r>
            <a:r>
              <a:rPr lang="en-US" dirty="0" err="1"/>
              <a:t>href</a:t>
            </a:r>
            <a:r>
              <a:rPr lang="en-US" dirty="0"/>
              <a:t>="https://</a:t>
            </a:r>
            <a:r>
              <a:rPr lang="en-US" dirty="0" err="1"/>
              <a:t>weibo.cn</a:t>
            </a:r>
            <a:r>
              <a:rPr lang="en-US" dirty="0"/>
              <a:t>/attitude/FCfq4FoRA/</a:t>
            </a:r>
            <a:r>
              <a:rPr lang="en-US" dirty="0" err="1"/>
              <a:t>add?uid</a:t>
            </a:r>
            <a:r>
              <a:rPr lang="en-US" dirty="0"/>
              <a:t>=5338089121&amp;amp;rl=1&amp;amp;st=63bb2c"&gt;</a:t>
            </a:r>
            <a:r>
              <a:rPr lang="en-US" dirty="0">
                <a:solidFill>
                  <a:srgbClr val="FF0000"/>
                </a:solidFill>
              </a:rPr>
              <a:t>赞[2]</a:t>
            </a:r>
            <a:r>
              <a:rPr lang="en-US" dirty="0"/>
              <a:t>&lt;/a&gt;&amp;</a:t>
            </a:r>
            <a:r>
              <a:rPr lang="en-US" dirty="0" err="1"/>
              <a:t>nbsp</a:t>
            </a:r>
            <a:r>
              <a:rPr lang="en-US" dirty="0"/>
              <a:t>;&lt;a </a:t>
            </a:r>
            <a:r>
              <a:rPr lang="en-US" dirty="0" err="1"/>
              <a:t>href</a:t>
            </a:r>
            <a:r>
              <a:rPr lang="en-US" dirty="0"/>
              <a:t>="https://</a:t>
            </a:r>
            <a:r>
              <a:rPr lang="en-US" dirty="0" err="1"/>
              <a:t>weibo.cn</a:t>
            </a:r>
            <a:r>
              <a:rPr lang="en-US" dirty="0"/>
              <a:t>/repost/FCfq4FoRA?uid=6163761337&amp;amp;rl=1"&gt;</a:t>
            </a:r>
            <a:r>
              <a:rPr lang="en-US" dirty="0">
                <a:solidFill>
                  <a:srgbClr val="FF0000"/>
                </a:solidFill>
              </a:rPr>
              <a:t>转发[2]</a:t>
            </a:r>
            <a:r>
              <a:rPr lang="en-US" dirty="0"/>
              <a:t>&lt;/a&gt;&amp;</a:t>
            </a:r>
            <a:r>
              <a:rPr lang="en-US" dirty="0" err="1"/>
              <a:t>nbsp</a:t>
            </a:r>
            <a:r>
              <a:rPr lang="en-US" dirty="0"/>
              <a:t>;&lt;a </a:t>
            </a:r>
            <a:r>
              <a:rPr lang="en-US" dirty="0" err="1"/>
              <a:t>href</a:t>
            </a:r>
            <a:r>
              <a:rPr lang="en-US" dirty="0"/>
              <a:t>="https://</a:t>
            </a:r>
            <a:r>
              <a:rPr lang="en-US" dirty="0" err="1"/>
              <a:t>weibo.cn</a:t>
            </a:r>
            <a:r>
              <a:rPr lang="en-US" dirty="0"/>
              <a:t>/comment/FCfq4FoRA?uid=6163761337&amp;amp;rl=1#cmtfrm" class="cc"&gt;</a:t>
            </a:r>
            <a:r>
              <a:rPr lang="en-US" dirty="0">
                <a:solidFill>
                  <a:srgbClr val="FF0000"/>
                </a:solidFill>
              </a:rPr>
              <a:t>评论[1]</a:t>
            </a:r>
            <a:r>
              <a:rPr lang="en-US" dirty="0"/>
              <a:t>&lt;/a&gt;&amp;</a:t>
            </a:r>
            <a:r>
              <a:rPr lang="en-US" dirty="0" err="1"/>
              <a:t>nbsp</a:t>
            </a:r>
            <a:r>
              <a:rPr lang="en-US" dirty="0"/>
              <a:t>;&lt;a </a:t>
            </a:r>
            <a:r>
              <a:rPr lang="en-US" dirty="0" err="1"/>
              <a:t>href</a:t>
            </a:r>
            <a:r>
              <a:rPr lang="en-US" dirty="0"/>
              <a:t>="https://</a:t>
            </a:r>
            <a:r>
              <a:rPr lang="en-US" dirty="0" err="1"/>
              <a:t>weibo.cn</a:t>
            </a:r>
            <a:r>
              <a:rPr lang="en-US" dirty="0"/>
              <a:t>/fav/</a:t>
            </a:r>
            <a:r>
              <a:rPr lang="en-US" dirty="0" err="1"/>
              <a:t>addFav</a:t>
            </a:r>
            <a:r>
              <a:rPr lang="en-US" dirty="0"/>
              <a:t>/FCfq4FoRA?rl=1&amp;amp;st=63bb2c"&gt;收藏&lt;/a&gt;                &lt;!----&gt;&amp;</a:t>
            </a:r>
            <a:r>
              <a:rPr lang="en-US" dirty="0" err="1"/>
              <a:t>nbsp</a:t>
            </a:r>
            <a:r>
              <a:rPr lang="en-US" dirty="0"/>
              <a:t>;&lt;span class="</a:t>
            </a:r>
            <a:r>
              <a:rPr lang="en-US" dirty="0" err="1"/>
              <a:t>ct</a:t>
            </a:r>
            <a:r>
              <a:rPr lang="en-US" dirty="0"/>
              <a:t>"&gt;</a:t>
            </a:r>
            <a:r>
              <a:rPr lang="en-US" dirty="0">
                <a:solidFill>
                  <a:srgbClr val="FF0000"/>
                </a:solidFill>
              </a:rPr>
              <a:t>2017-12-31 23:14:17&amp;nbsp;来自Weibo.intl</a:t>
            </a:r>
            <a:r>
              <a:rPr lang="en-US" dirty="0"/>
              <a:t>&lt;/span&gt;&lt;/div&gt;        &lt;/div&gt;</a:t>
            </a:r>
          </a:p>
        </p:txBody>
      </p:sp>
      <p:pic>
        <p:nvPicPr>
          <p:cNvPr id="4" name="Picture 3"/>
          <p:cNvPicPr>
            <a:picLocks noChangeAspect="1"/>
          </p:cNvPicPr>
          <p:nvPr/>
        </p:nvPicPr>
        <p:blipFill>
          <a:blip r:embed="rId2"/>
          <a:stretch>
            <a:fillRect/>
          </a:stretch>
        </p:blipFill>
        <p:spPr>
          <a:xfrm>
            <a:off x="1736090" y="0"/>
            <a:ext cx="9017000" cy="1739900"/>
          </a:xfrm>
          <a:prstGeom prst="rect">
            <a:avLst/>
          </a:prstGeom>
        </p:spPr>
      </p:pic>
    </p:spTree>
    <p:extLst>
      <p:ext uri="{BB962C8B-B14F-4D97-AF65-F5344CB8AC3E}">
        <p14:creationId xmlns:p14="http://schemas.microsoft.com/office/powerpoint/2010/main" val="1028222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Beautiful Soup</a:t>
            </a:r>
            <a:endParaRPr lang="en-US" dirty="0"/>
          </a:p>
        </p:txBody>
      </p:sp>
      <p:sp>
        <p:nvSpPr>
          <p:cNvPr id="3" name="Content Placeholder 2"/>
          <p:cNvSpPr>
            <a:spLocks noGrp="1"/>
          </p:cNvSpPr>
          <p:nvPr>
            <p:ph idx="1"/>
          </p:nvPr>
        </p:nvSpPr>
        <p:spPr/>
        <p:txBody>
          <a:bodyPr/>
          <a:lstStyle/>
          <a:p>
            <a:r>
              <a:rPr lang="en-US" dirty="0" smtClean="0"/>
              <a:t>Great! We have found the text we want from HTML</a:t>
            </a:r>
          </a:p>
          <a:p>
            <a:r>
              <a:rPr lang="en-US" dirty="0" smtClean="0"/>
              <a:t>Beautiful Soup: </a:t>
            </a:r>
            <a:r>
              <a:rPr lang="en-US" dirty="0"/>
              <a:t>a Python library for pulling data out of HTML and XML </a:t>
            </a:r>
            <a:r>
              <a:rPr lang="en-US" dirty="0" smtClean="0"/>
              <a:t>files</a:t>
            </a:r>
          </a:p>
          <a:p>
            <a:r>
              <a:rPr lang="en-US" dirty="0" smtClean="0"/>
              <a:t>Some useful functions in Beautiful Soup:</a:t>
            </a:r>
          </a:p>
          <a:p>
            <a:pPr lvl="1"/>
            <a:r>
              <a:rPr lang="en-US" dirty="0" err="1" smtClean="0"/>
              <a:t>get_text</a:t>
            </a:r>
            <a:r>
              <a:rPr lang="en-US" dirty="0" smtClean="0"/>
              <a:t>()</a:t>
            </a:r>
          </a:p>
          <a:p>
            <a:pPr lvl="1"/>
            <a:r>
              <a:rPr lang="en-US" dirty="0" err="1" smtClean="0"/>
              <a:t>find_all</a:t>
            </a:r>
            <a:r>
              <a:rPr lang="en-US" dirty="0" smtClean="0"/>
              <a:t>()</a:t>
            </a:r>
          </a:p>
          <a:p>
            <a:pPr lvl="1"/>
            <a:r>
              <a:rPr lang="en-US" dirty="0" smtClean="0"/>
              <a:t>find()</a:t>
            </a:r>
          </a:p>
          <a:p>
            <a:endParaRPr lang="en-US" dirty="0" smtClean="0"/>
          </a:p>
          <a:p>
            <a:endParaRPr lang="en-US" dirty="0"/>
          </a:p>
        </p:txBody>
      </p:sp>
    </p:spTree>
    <p:extLst>
      <p:ext uri="{BB962C8B-B14F-4D97-AF65-F5344CB8AC3E}">
        <p14:creationId xmlns:p14="http://schemas.microsoft.com/office/powerpoint/2010/main" val="11873560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Beautiful Soup</a:t>
            </a:r>
          </a:p>
        </p:txBody>
      </p:sp>
      <p:sp>
        <p:nvSpPr>
          <p:cNvPr id="3" name="Content Placeholder 2"/>
          <p:cNvSpPr>
            <a:spLocks noGrp="1"/>
          </p:cNvSpPr>
          <p:nvPr>
            <p:ph idx="1"/>
          </p:nvPr>
        </p:nvSpPr>
        <p:spPr/>
        <p:txBody>
          <a:bodyPr>
            <a:normAutofit fontScale="92500" lnSpcReduction="10000"/>
          </a:bodyPr>
          <a:lstStyle/>
          <a:p>
            <a:r>
              <a:rPr lang="en-US" dirty="0" err="1" smtClean="0"/>
              <a:t>get_text</a:t>
            </a:r>
            <a:r>
              <a:rPr lang="en-US" dirty="0" smtClean="0"/>
              <a:t>() : </a:t>
            </a:r>
            <a:r>
              <a:rPr lang="en-US" dirty="0"/>
              <a:t> extracting all the text from a </a:t>
            </a:r>
            <a:r>
              <a:rPr lang="en-US" dirty="0" smtClean="0"/>
              <a:t>page</a:t>
            </a:r>
          </a:p>
          <a:p>
            <a:r>
              <a:rPr lang="en-US" dirty="0" smtClean="0"/>
              <a:t>For example:</a:t>
            </a:r>
          </a:p>
          <a:p>
            <a:pPr lvl="1"/>
            <a:r>
              <a:rPr lang="en-US" dirty="0" smtClean="0"/>
              <a:t>&lt;</a:t>
            </a:r>
            <a:r>
              <a:rPr lang="en-US" dirty="0"/>
              <a:t>span class="</a:t>
            </a:r>
            <a:r>
              <a:rPr lang="en-US" dirty="0" err="1"/>
              <a:t>ctt</a:t>
            </a:r>
            <a:r>
              <a:rPr lang="en-US" dirty="0"/>
              <a:t>"&gt;:&lt;</a:t>
            </a:r>
            <a:r>
              <a:rPr lang="en-US" dirty="0" smtClean="0"/>
              <a:t>a </a:t>
            </a:r>
            <a:r>
              <a:rPr lang="en-US" dirty="0" err="1" smtClean="0"/>
              <a:t>href</a:t>
            </a:r>
            <a:r>
              <a:rPr lang="en-US" dirty="0"/>
              <a:t>="https://</a:t>
            </a:r>
            <a:r>
              <a:rPr lang="en-US" dirty="0" err="1"/>
              <a:t>weibo.cn</a:t>
            </a:r>
            <a:r>
              <a:rPr lang="en-US" dirty="0"/>
              <a:t>/pages/100808topic?extparam=</a:t>
            </a:r>
            <a:r>
              <a:rPr lang="en-US" dirty="0" err="1"/>
              <a:t>JasperCillessen&amp;amp;from</a:t>
            </a:r>
            <a:r>
              <a:rPr lang="en-US" dirty="0"/>
              <a:t>=feed"&gt;</a:t>
            </a:r>
            <a:r>
              <a:rPr lang="en-US" dirty="0">
                <a:solidFill>
                  <a:srgbClr val="FF0000"/>
                </a:solidFill>
              </a:rPr>
              <a:t>#</a:t>
            </a:r>
            <a:r>
              <a:rPr lang="en-US" dirty="0" err="1">
                <a:solidFill>
                  <a:srgbClr val="FF0000"/>
                </a:solidFill>
              </a:rPr>
              <a:t>JasperCillessen</a:t>
            </a:r>
            <a:r>
              <a:rPr lang="en-US" dirty="0">
                <a:solidFill>
                  <a:srgbClr val="FF0000"/>
                </a:solidFill>
              </a:rPr>
              <a:t>#&lt;/a&gt; 森森更新&lt;span class="</a:t>
            </a:r>
            <a:r>
              <a:rPr lang="en-US" dirty="0" err="1">
                <a:solidFill>
                  <a:srgbClr val="FF0000"/>
                </a:solidFill>
              </a:rPr>
              <a:t>kt</a:t>
            </a:r>
            <a:r>
              <a:rPr lang="en-US" dirty="0">
                <a:solidFill>
                  <a:srgbClr val="FF0000"/>
                </a:solidFill>
              </a:rPr>
              <a:t>"&gt;社交网络&lt;/span&gt;发了2017年最后一次训练的训练照！祝大家新年快乐[爱心]</a:t>
            </a:r>
            <a:r>
              <a:rPr lang="en-US" dirty="0"/>
              <a:t>️ ​&lt;/span</a:t>
            </a:r>
            <a:r>
              <a:rPr lang="en-US" dirty="0" smtClean="0"/>
              <a:t>&gt;</a:t>
            </a:r>
          </a:p>
          <a:p>
            <a:pPr lvl="1"/>
            <a:r>
              <a:rPr lang="en-US" dirty="0" err="1" smtClean="0"/>
              <a:t>soup.get_text</a:t>
            </a:r>
            <a:r>
              <a:rPr lang="en-US" dirty="0" smtClean="0"/>
              <a:t>()</a:t>
            </a:r>
          </a:p>
          <a:p>
            <a:pPr lvl="1"/>
            <a:r>
              <a:rPr lang="en-US" dirty="0" smtClean="0"/>
              <a:t>result: </a:t>
            </a:r>
            <a:r>
              <a:rPr lang="en-US" dirty="0" smtClean="0">
                <a:solidFill>
                  <a:srgbClr val="FF0000"/>
                </a:solidFill>
              </a:rPr>
              <a:t>#</a:t>
            </a:r>
            <a:r>
              <a:rPr lang="en-US" dirty="0">
                <a:solidFill>
                  <a:srgbClr val="FF0000"/>
                </a:solidFill>
              </a:rPr>
              <a:t>JasperCillessen</a:t>
            </a:r>
            <a:r>
              <a:rPr lang="en-US" dirty="0" smtClean="0">
                <a:solidFill>
                  <a:srgbClr val="FF0000"/>
                </a:solidFill>
              </a:rPr>
              <a:t>#森森更新社交网络发了</a:t>
            </a:r>
            <a:r>
              <a:rPr lang="en-US" dirty="0">
                <a:solidFill>
                  <a:srgbClr val="FF0000"/>
                </a:solidFill>
              </a:rPr>
              <a:t>2017年最后一次训练的训练照！祝大家新年快乐[</a:t>
            </a:r>
            <a:r>
              <a:rPr lang="en-US" dirty="0" smtClean="0">
                <a:solidFill>
                  <a:srgbClr val="FF0000"/>
                </a:solidFill>
              </a:rPr>
              <a:t>爱心]</a:t>
            </a:r>
            <a:endParaRPr lang="en-US" dirty="0" smtClean="0"/>
          </a:p>
        </p:txBody>
      </p:sp>
    </p:spTree>
    <p:extLst>
      <p:ext uri="{BB962C8B-B14F-4D97-AF65-F5344CB8AC3E}">
        <p14:creationId xmlns:p14="http://schemas.microsoft.com/office/powerpoint/2010/main" val="15969869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Beautiful Soup</a:t>
            </a:r>
          </a:p>
        </p:txBody>
      </p:sp>
      <p:sp>
        <p:nvSpPr>
          <p:cNvPr id="3" name="Content Placeholder 2"/>
          <p:cNvSpPr>
            <a:spLocks noGrp="1"/>
          </p:cNvSpPr>
          <p:nvPr>
            <p:ph idx="1"/>
          </p:nvPr>
        </p:nvSpPr>
        <p:spPr/>
        <p:txBody>
          <a:bodyPr>
            <a:normAutofit fontScale="92500" lnSpcReduction="10000"/>
          </a:bodyPr>
          <a:lstStyle/>
          <a:p>
            <a:r>
              <a:rPr lang="en-US" dirty="0" err="1" smtClean="0"/>
              <a:t>find_all</a:t>
            </a:r>
            <a:r>
              <a:rPr lang="en-US" dirty="0" smtClean="0"/>
              <a:t>() : </a:t>
            </a:r>
            <a:r>
              <a:rPr lang="en-US" dirty="0"/>
              <a:t>looks through a tag’s descendants and retrieves </a:t>
            </a:r>
            <a:r>
              <a:rPr lang="en-US" i="1" dirty="0">
                <a:solidFill>
                  <a:srgbClr val="FF0000"/>
                </a:solidFill>
              </a:rPr>
              <a:t>all</a:t>
            </a:r>
            <a:r>
              <a:rPr lang="en-US" dirty="0"/>
              <a:t> descendants that match your </a:t>
            </a:r>
            <a:r>
              <a:rPr lang="en-US" dirty="0" smtClean="0"/>
              <a:t>filters</a:t>
            </a:r>
          </a:p>
          <a:p>
            <a:r>
              <a:rPr lang="en-US" dirty="0" smtClean="0"/>
              <a:t>For example:</a:t>
            </a:r>
          </a:p>
          <a:p>
            <a:pPr lvl="1"/>
            <a:r>
              <a:rPr lang="en-US" dirty="0"/>
              <a:t>&lt;a </a:t>
            </a:r>
            <a:r>
              <a:rPr lang="en-US" dirty="0" err="1"/>
              <a:t>href</a:t>
            </a:r>
            <a:r>
              <a:rPr lang="en-US" dirty="0"/>
              <a:t>="http://</a:t>
            </a:r>
            <a:r>
              <a:rPr lang="en-US" dirty="0" err="1"/>
              <a:t>example.com</a:t>
            </a:r>
            <a:r>
              <a:rPr lang="en-US" dirty="0"/>
              <a:t>/</a:t>
            </a:r>
            <a:r>
              <a:rPr lang="en-US" dirty="0" err="1"/>
              <a:t>elsie</a:t>
            </a:r>
            <a:r>
              <a:rPr lang="en-US" dirty="0"/>
              <a:t>" class="sister" id="link1"&gt;Elsie&lt;/a</a:t>
            </a:r>
            <a:r>
              <a:rPr lang="en-US" dirty="0" smtClean="0"/>
              <a:t>&gt;</a:t>
            </a:r>
          </a:p>
          <a:p>
            <a:pPr lvl="1"/>
            <a:r>
              <a:rPr lang="en-US" dirty="0" smtClean="0"/>
              <a:t> </a:t>
            </a:r>
            <a:r>
              <a:rPr lang="en-US" dirty="0"/>
              <a:t>&lt;a </a:t>
            </a:r>
            <a:r>
              <a:rPr lang="en-US" dirty="0" err="1"/>
              <a:t>href</a:t>
            </a:r>
            <a:r>
              <a:rPr lang="en-US" dirty="0"/>
              <a:t>="http://</a:t>
            </a:r>
            <a:r>
              <a:rPr lang="en-US" dirty="0" err="1"/>
              <a:t>example.com</a:t>
            </a:r>
            <a:r>
              <a:rPr lang="en-US" dirty="0"/>
              <a:t>/</a:t>
            </a:r>
            <a:r>
              <a:rPr lang="en-US" dirty="0" err="1"/>
              <a:t>lacie</a:t>
            </a:r>
            <a:r>
              <a:rPr lang="en-US" dirty="0"/>
              <a:t>" class="sister" id="link2"&gt;</a:t>
            </a:r>
            <a:r>
              <a:rPr lang="en-US" dirty="0" err="1"/>
              <a:t>Lacie</a:t>
            </a:r>
            <a:r>
              <a:rPr lang="en-US" dirty="0"/>
              <a:t>&lt;/a&gt; </a:t>
            </a:r>
          </a:p>
          <a:p>
            <a:pPr lvl="1"/>
            <a:r>
              <a:rPr lang="en-US" dirty="0" smtClean="0"/>
              <a:t>&lt;a </a:t>
            </a:r>
            <a:r>
              <a:rPr lang="en-US" dirty="0" err="1"/>
              <a:t>href</a:t>
            </a:r>
            <a:r>
              <a:rPr lang="en-US" dirty="0"/>
              <a:t>="http://</a:t>
            </a:r>
            <a:r>
              <a:rPr lang="en-US" dirty="0" err="1"/>
              <a:t>example.com</a:t>
            </a:r>
            <a:r>
              <a:rPr lang="en-US" dirty="0"/>
              <a:t>/</a:t>
            </a:r>
            <a:r>
              <a:rPr lang="en-US" dirty="0" err="1"/>
              <a:t>tillie</a:t>
            </a:r>
            <a:r>
              <a:rPr lang="en-US" dirty="0"/>
              <a:t>" class="sister" id="link3"&gt;Tillie&lt;/a</a:t>
            </a:r>
            <a:r>
              <a:rPr lang="en-US" dirty="0" smtClean="0"/>
              <a:t>&gt;</a:t>
            </a:r>
          </a:p>
          <a:p>
            <a:pPr lvl="1"/>
            <a:r>
              <a:rPr lang="en-US" dirty="0" err="1" smtClean="0"/>
              <a:t>soup.find_all</a:t>
            </a:r>
            <a:r>
              <a:rPr lang="en-US" dirty="0" smtClean="0"/>
              <a:t>(‘a’,{’</a:t>
            </a:r>
            <a:r>
              <a:rPr lang="en-US" dirty="0" err="1" smtClean="0"/>
              <a:t>class’:’sister</a:t>
            </a:r>
            <a:r>
              <a:rPr lang="en-US" dirty="0" smtClean="0"/>
              <a:t>’})</a:t>
            </a:r>
          </a:p>
          <a:p>
            <a:pPr lvl="1"/>
            <a:r>
              <a:rPr lang="en-US" dirty="0" smtClean="0"/>
              <a:t>result: all these 3 tags could be found</a:t>
            </a:r>
            <a:endParaRPr lang="en-US" dirty="0"/>
          </a:p>
        </p:txBody>
      </p:sp>
    </p:spTree>
    <p:extLst>
      <p:ext uri="{BB962C8B-B14F-4D97-AF65-F5344CB8AC3E}">
        <p14:creationId xmlns:p14="http://schemas.microsoft.com/office/powerpoint/2010/main" val="17708361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Beautiful Soup</a:t>
            </a:r>
          </a:p>
        </p:txBody>
      </p:sp>
      <p:sp>
        <p:nvSpPr>
          <p:cNvPr id="3" name="Content Placeholder 2"/>
          <p:cNvSpPr>
            <a:spLocks noGrp="1"/>
          </p:cNvSpPr>
          <p:nvPr>
            <p:ph idx="1"/>
          </p:nvPr>
        </p:nvSpPr>
        <p:spPr/>
        <p:txBody>
          <a:bodyPr>
            <a:normAutofit fontScale="92500" lnSpcReduction="10000"/>
          </a:bodyPr>
          <a:lstStyle/>
          <a:p>
            <a:r>
              <a:rPr lang="en-US" dirty="0" smtClean="0"/>
              <a:t>find</a:t>
            </a:r>
            <a:r>
              <a:rPr lang="en-US" smtClean="0"/>
              <a:t>()  </a:t>
            </a:r>
            <a:r>
              <a:rPr lang="en-US" dirty="0"/>
              <a:t>: looks through a tag’s descendants and retrieves </a:t>
            </a:r>
            <a:r>
              <a:rPr lang="en-US" i="1" dirty="0" smtClean="0">
                <a:solidFill>
                  <a:srgbClr val="FF0000"/>
                </a:solidFill>
              </a:rPr>
              <a:t>the first </a:t>
            </a:r>
            <a:r>
              <a:rPr lang="en-US" dirty="0" smtClean="0"/>
              <a:t>descendants </a:t>
            </a:r>
            <a:r>
              <a:rPr lang="en-US" dirty="0"/>
              <a:t>that match your filters</a:t>
            </a:r>
          </a:p>
          <a:p>
            <a:r>
              <a:rPr lang="en-US" dirty="0" smtClean="0"/>
              <a:t> For example:</a:t>
            </a:r>
          </a:p>
          <a:p>
            <a:pPr lvl="1"/>
            <a:r>
              <a:rPr lang="en-US" dirty="0"/>
              <a:t>&lt;a </a:t>
            </a:r>
            <a:r>
              <a:rPr lang="en-US" dirty="0" err="1"/>
              <a:t>href</a:t>
            </a:r>
            <a:r>
              <a:rPr lang="en-US" dirty="0"/>
              <a:t>="http://</a:t>
            </a:r>
            <a:r>
              <a:rPr lang="en-US" dirty="0" err="1"/>
              <a:t>example.com</a:t>
            </a:r>
            <a:r>
              <a:rPr lang="en-US" dirty="0"/>
              <a:t>/</a:t>
            </a:r>
            <a:r>
              <a:rPr lang="en-US" dirty="0" err="1"/>
              <a:t>elsie</a:t>
            </a:r>
            <a:r>
              <a:rPr lang="en-US" dirty="0"/>
              <a:t>" class="sister" id="link1"&gt;Elsie&lt;/a&gt;</a:t>
            </a:r>
          </a:p>
          <a:p>
            <a:pPr lvl="1"/>
            <a:r>
              <a:rPr lang="en-US" dirty="0"/>
              <a:t> &lt;a </a:t>
            </a:r>
            <a:r>
              <a:rPr lang="en-US" dirty="0" err="1"/>
              <a:t>href</a:t>
            </a:r>
            <a:r>
              <a:rPr lang="en-US" dirty="0"/>
              <a:t>="http://</a:t>
            </a:r>
            <a:r>
              <a:rPr lang="en-US" dirty="0" err="1"/>
              <a:t>example.com</a:t>
            </a:r>
            <a:r>
              <a:rPr lang="en-US" dirty="0"/>
              <a:t>/</a:t>
            </a:r>
            <a:r>
              <a:rPr lang="en-US" dirty="0" err="1"/>
              <a:t>lacie</a:t>
            </a:r>
            <a:r>
              <a:rPr lang="en-US" dirty="0"/>
              <a:t>" class="sister" id="link2"&gt;</a:t>
            </a:r>
            <a:r>
              <a:rPr lang="en-US" dirty="0" err="1"/>
              <a:t>Lacie</a:t>
            </a:r>
            <a:r>
              <a:rPr lang="en-US" dirty="0"/>
              <a:t>&lt;/a&gt; </a:t>
            </a:r>
          </a:p>
          <a:p>
            <a:pPr lvl="1"/>
            <a:r>
              <a:rPr lang="en-US" dirty="0"/>
              <a:t>&lt;a </a:t>
            </a:r>
            <a:r>
              <a:rPr lang="en-US" dirty="0" err="1"/>
              <a:t>href</a:t>
            </a:r>
            <a:r>
              <a:rPr lang="en-US" dirty="0"/>
              <a:t>="http://</a:t>
            </a:r>
            <a:r>
              <a:rPr lang="en-US" dirty="0" err="1"/>
              <a:t>example.com</a:t>
            </a:r>
            <a:r>
              <a:rPr lang="en-US" dirty="0"/>
              <a:t>/</a:t>
            </a:r>
            <a:r>
              <a:rPr lang="en-US" dirty="0" err="1"/>
              <a:t>tillie</a:t>
            </a:r>
            <a:r>
              <a:rPr lang="en-US" dirty="0"/>
              <a:t>" class="sister" id="link3"&gt;Tillie&lt;/a&gt;</a:t>
            </a:r>
          </a:p>
          <a:p>
            <a:pPr lvl="1"/>
            <a:r>
              <a:rPr lang="en-US" dirty="0" err="1" smtClean="0"/>
              <a:t>soup.find</a:t>
            </a:r>
            <a:r>
              <a:rPr lang="en-US" dirty="0" smtClean="0"/>
              <a:t> (‘</a:t>
            </a:r>
            <a:r>
              <a:rPr lang="en-US" dirty="0"/>
              <a:t>a’,{’</a:t>
            </a:r>
            <a:r>
              <a:rPr lang="en-US" dirty="0" err="1"/>
              <a:t>class’:’sister</a:t>
            </a:r>
            <a:r>
              <a:rPr lang="en-US" dirty="0"/>
              <a:t>’})</a:t>
            </a:r>
          </a:p>
          <a:p>
            <a:pPr lvl="1"/>
            <a:r>
              <a:rPr lang="en-US" dirty="0"/>
              <a:t>result</a:t>
            </a:r>
            <a:r>
              <a:rPr lang="en-US" dirty="0" smtClean="0"/>
              <a:t>: </a:t>
            </a:r>
            <a:r>
              <a:rPr lang="en-US" dirty="0"/>
              <a:t>&lt;a </a:t>
            </a:r>
            <a:r>
              <a:rPr lang="en-US" dirty="0" err="1"/>
              <a:t>href</a:t>
            </a:r>
            <a:r>
              <a:rPr lang="en-US" dirty="0"/>
              <a:t>="http://</a:t>
            </a:r>
            <a:r>
              <a:rPr lang="en-US" dirty="0" err="1"/>
              <a:t>example.com</a:t>
            </a:r>
            <a:r>
              <a:rPr lang="en-US" dirty="0"/>
              <a:t>/</a:t>
            </a:r>
            <a:r>
              <a:rPr lang="en-US" dirty="0" err="1"/>
              <a:t>elsie</a:t>
            </a:r>
            <a:r>
              <a:rPr lang="en-US" dirty="0"/>
              <a:t>" class="sister" id="link1"&gt;Elsie&lt;/a</a:t>
            </a:r>
            <a:r>
              <a:rPr lang="en-US" dirty="0" smtClean="0"/>
              <a:t>&gt;</a:t>
            </a:r>
            <a:endParaRPr lang="en-US" dirty="0"/>
          </a:p>
        </p:txBody>
      </p:sp>
    </p:spTree>
    <p:extLst>
      <p:ext uri="{BB962C8B-B14F-4D97-AF65-F5344CB8AC3E}">
        <p14:creationId xmlns:p14="http://schemas.microsoft.com/office/powerpoint/2010/main" val="16358867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a:t>
            </a:r>
            <a:r>
              <a:rPr lang="en-US" dirty="0" smtClean="0"/>
              <a:t>expression</a:t>
            </a:r>
            <a:endParaRPr lang="en-US" dirty="0"/>
          </a:p>
        </p:txBody>
      </p:sp>
      <p:sp>
        <p:nvSpPr>
          <p:cNvPr id="3" name="Content Placeholder 2"/>
          <p:cNvSpPr>
            <a:spLocks noGrp="1"/>
          </p:cNvSpPr>
          <p:nvPr>
            <p:ph idx="1"/>
          </p:nvPr>
        </p:nvSpPr>
        <p:spPr/>
        <p:txBody>
          <a:bodyPr>
            <a:normAutofit fontScale="92500"/>
          </a:bodyPr>
          <a:lstStyle/>
          <a:p>
            <a:r>
              <a:rPr lang="en-US" dirty="0" smtClean="0"/>
              <a:t>A sequence </a:t>
            </a:r>
            <a:r>
              <a:rPr lang="en-US" dirty="0"/>
              <a:t>of </a:t>
            </a:r>
            <a:r>
              <a:rPr lang="en-US" dirty="0" smtClean="0"/>
              <a:t>characters</a:t>
            </a:r>
            <a:r>
              <a:rPr lang="en-US" dirty="0"/>
              <a:t> that define a search </a:t>
            </a:r>
            <a:r>
              <a:rPr lang="en-US" dirty="0" smtClean="0"/>
              <a:t>pattern for finding or replacing</a:t>
            </a:r>
          </a:p>
          <a:p>
            <a:r>
              <a:rPr lang="en-US" dirty="0" smtClean="0"/>
              <a:t>import re</a:t>
            </a:r>
          </a:p>
          <a:p>
            <a:r>
              <a:rPr lang="en-US" dirty="0" err="1"/>
              <a:t>test_str</a:t>
            </a:r>
            <a:r>
              <a:rPr lang="en-US" dirty="0"/>
              <a:t> = 'I like </a:t>
            </a:r>
            <a:r>
              <a:rPr lang="en-US" dirty="0" smtClean="0"/>
              <a:t>coke’</a:t>
            </a:r>
          </a:p>
          <a:p>
            <a:r>
              <a:rPr lang="en-US" dirty="0" smtClean="0"/>
              <a:t>result </a:t>
            </a:r>
            <a:r>
              <a:rPr lang="en-US" dirty="0"/>
              <a:t>= </a:t>
            </a:r>
            <a:r>
              <a:rPr lang="en-US" dirty="0" err="1"/>
              <a:t>re.compile</a:t>
            </a:r>
            <a:r>
              <a:rPr lang="en-US" dirty="0"/>
              <a:t>('coke</a:t>
            </a:r>
            <a:r>
              <a:rPr lang="en-US" dirty="0" smtClean="0"/>
              <a:t>')</a:t>
            </a:r>
          </a:p>
          <a:p>
            <a:r>
              <a:rPr lang="en-US" dirty="0" smtClean="0"/>
              <a:t>print(</a:t>
            </a:r>
            <a:r>
              <a:rPr lang="en-US" dirty="0" err="1" smtClean="0"/>
              <a:t>result.findall</a:t>
            </a:r>
            <a:r>
              <a:rPr lang="en-US" dirty="0" smtClean="0"/>
              <a:t>(</a:t>
            </a:r>
            <a:r>
              <a:rPr lang="en-US" dirty="0" err="1" smtClean="0"/>
              <a:t>test_str</a:t>
            </a:r>
            <a:r>
              <a:rPr lang="en-US" dirty="0" smtClean="0"/>
              <a:t>))</a:t>
            </a:r>
          </a:p>
          <a:p>
            <a:r>
              <a:rPr lang="en-US" dirty="0" smtClean="0"/>
              <a:t>output: </a:t>
            </a:r>
            <a:r>
              <a:rPr lang="mr-IN" dirty="0"/>
              <a:t>['</a:t>
            </a:r>
            <a:r>
              <a:rPr lang="mr-IN" dirty="0" err="1"/>
              <a:t>coke</a:t>
            </a:r>
            <a:r>
              <a:rPr lang="mr-IN" dirty="0"/>
              <a:t>']</a:t>
            </a:r>
            <a:endParaRPr lang="en-US" dirty="0"/>
          </a:p>
        </p:txBody>
      </p:sp>
    </p:spTree>
    <p:extLst>
      <p:ext uri="{BB962C8B-B14F-4D97-AF65-F5344CB8AC3E}">
        <p14:creationId xmlns:p14="http://schemas.microsoft.com/office/powerpoint/2010/main" val="71570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1652753" y="1423193"/>
            <a:ext cx="10018713" cy="3124201"/>
          </a:xfrm>
        </p:spPr>
        <p:txBody>
          <a:bodyPr>
            <a:normAutofit/>
          </a:bodyPr>
          <a:lstStyle/>
          <a:p>
            <a:r>
              <a:rPr lang="en-US" dirty="0" smtClean="0"/>
              <a:t>What is the most efficient way to extract data from </a:t>
            </a:r>
            <a:r>
              <a:rPr lang="en-US" dirty="0" err="1" smtClean="0"/>
              <a:t>Sina</a:t>
            </a:r>
            <a:r>
              <a:rPr lang="en-US" dirty="0" smtClean="0"/>
              <a:t> Weibo?</a:t>
            </a:r>
          </a:p>
          <a:p>
            <a:r>
              <a:rPr lang="en-US" dirty="0" smtClean="0"/>
              <a:t>Manual extraction</a:t>
            </a:r>
            <a:r>
              <a:rPr lang="zh-CN" altLang="en-US" dirty="0" smtClean="0"/>
              <a:t> </a:t>
            </a:r>
            <a:r>
              <a:rPr lang="en-US" altLang="zh-CN" dirty="0" smtClean="0"/>
              <a:t>---</a:t>
            </a:r>
            <a:r>
              <a:rPr lang="zh-CN" altLang="en-US" dirty="0" smtClean="0"/>
              <a:t> </a:t>
            </a:r>
            <a:r>
              <a:rPr lang="en-US" altLang="zh-CN" dirty="0" smtClean="0"/>
              <a:t>just copy &amp; paste from </a:t>
            </a:r>
            <a:r>
              <a:rPr lang="en-US" dirty="0" smtClean="0"/>
              <a:t>Browser</a:t>
            </a:r>
            <a:r>
              <a:rPr lang="en-US" dirty="0"/>
              <a:t> </a:t>
            </a:r>
            <a:r>
              <a:rPr lang="en-US" altLang="zh-CN" dirty="0" smtClean="0"/>
              <a:t>?  Really?</a:t>
            </a:r>
          </a:p>
          <a:p>
            <a:r>
              <a:rPr lang="en-US" dirty="0" smtClean="0"/>
              <a:t>What </a:t>
            </a:r>
            <a:r>
              <a:rPr lang="en-US" dirty="0"/>
              <a:t>if you want to access </a:t>
            </a:r>
            <a:r>
              <a:rPr lang="en-US" dirty="0" smtClean="0"/>
              <a:t>thousands </a:t>
            </a:r>
            <a:r>
              <a:rPr lang="en-US" dirty="0"/>
              <a:t>of </a:t>
            </a:r>
            <a:r>
              <a:rPr lang="en-US" dirty="0" smtClean="0"/>
              <a:t>webpages?</a:t>
            </a:r>
            <a:r>
              <a:rPr lang="en-US" dirty="0"/>
              <a:t> </a:t>
            </a:r>
          </a:p>
          <a:p>
            <a:endParaRPr lang="en-US" dirty="0"/>
          </a:p>
        </p:txBody>
      </p:sp>
      <p:pic>
        <p:nvPicPr>
          <p:cNvPr id="4" name="Picture 3"/>
          <p:cNvPicPr>
            <a:picLocks noChangeAspect="1"/>
          </p:cNvPicPr>
          <p:nvPr/>
        </p:nvPicPr>
        <p:blipFill>
          <a:blip r:embed="rId2"/>
          <a:stretch>
            <a:fillRect/>
          </a:stretch>
        </p:blipFill>
        <p:spPr>
          <a:xfrm>
            <a:off x="2554288" y="3532188"/>
            <a:ext cx="7569200" cy="3136900"/>
          </a:xfrm>
          <a:prstGeom prst="rect">
            <a:avLst/>
          </a:prstGeom>
        </p:spPr>
      </p:pic>
    </p:spTree>
    <p:extLst>
      <p:ext uri="{BB962C8B-B14F-4D97-AF65-F5344CB8AC3E}">
        <p14:creationId xmlns:p14="http://schemas.microsoft.com/office/powerpoint/2010/main" val="8457210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a:t>
            </a:r>
          </a:p>
        </p:txBody>
      </p:sp>
      <p:sp>
        <p:nvSpPr>
          <p:cNvPr id="3" name="Content Placeholder 2"/>
          <p:cNvSpPr>
            <a:spLocks noGrp="1"/>
          </p:cNvSpPr>
          <p:nvPr>
            <p:ph idx="1"/>
          </p:nvPr>
        </p:nvSpPr>
        <p:spPr/>
        <p:txBody>
          <a:bodyPr/>
          <a:lstStyle/>
          <a:p>
            <a:r>
              <a:rPr lang="en-US" dirty="0" err="1"/>
              <a:t>test_str</a:t>
            </a:r>
            <a:r>
              <a:rPr lang="en-US" dirty="0"/>
              <a:t> = 'I like coke </a:t>
            </a:r>
            <a:r>
              <a:rPr lang="en-US" dirty="0" smtClean="0"/>
              <a:t>123’</a:t>
            </a:r>
          </a:p>
          <a:p>
            <a:r>
              <a:rPr lang="en-US" dirty="0" smtClean="0"/>
              <a:t>result </a:t>
            </a:r>
            <a:r>
              <a:rPr lang="en-US" dirty="0"/>
              <a:t>= </a:t>
            </a:r>
            <a:r>
              <a:rPr lang="en-US" dirty="0" err="1"/>
              <a:t>re.sub</a:t>
            </a:r>
            <a:r>
              <a:rPr lang="en-US" dirty="0"/>
              <a:t>("\D", "", </a:t>
            </a:r>
            <a:r>
              <a:rPr lang="en-US" dirty="0" err="1"/>
              <a:t>test_str</a:t>
            </a:r>
            <a:r>
              <a:rPr lang="en-US" dirty="0" smtClean="0"/>
              <a:t>)</a:t>
            </a:r>
          </a:p>
          <a:p>
            <a:r>
              <a:rPr lang="en-US" dirty="0" smtClean="0"/>
              <a:t>print(result)</a:t>
            </a:r>
          </a:p>
          <a:p>
            <a:r>
              <a:rPr lang="en-US" dirty="0" smtClean="0"/>
              <a:t>output: 123</a:t>
            </a:r>
            <a:endParaRPr lang="en-US" dirty="0"/>
          </a:p>
        </p:txBody>
      </p:sp>
    </p:spTree>
    <p:extLst>
      <p:ext uri="{BB962C8B-B14F-4D97-AF65-F5344CB8AC3E}">
        <p14:creationId xmlns:p14="http://schemas.microsoft.com/office/powerpoint/2010/main" val="10451007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0001" y="-259555"/>
            <a:ext cx="10018713" cy="1752599"/>
          </a:xfrm>
        </p:spPr>
        <p:txBody>
          <a:bodyPr/>
          <a:lstStyle/>
          <a:p>
            <a:r>
              <a:rPr lang="en-US"/>
              <a:t>Regular expression</a:t>
            </a:r>
          </a:p>
        </p:txBody>
      </p:sp>
      <p:pic>
        <p:nvPicPr>
          <p:cNvPr id="4" name="Picture 3"/>
          <p:cNvPicPr>
            <a:picLocks noChangeAspect="1"/>
          </p:cNvPicPr>
          <p:nvPr/>
        </p:nvPicPr>
        <p:blipFill>
          <a:blip r:embed="rId2"/>
          <a:stretch>
            <a:fillRect/>
          </a:stretch>
        </p:blipFill>
        <p:spPr>
          <a:xfrm>
            <a:off x="0" y="2705100"/>
            <a:ext cx="6502400" cy="4152900"/>
          </a:xfrm>
          <a:prstGeom prst="rect">
            <a:avLst/>
          </a:prstGeom>
        </p:spPr>
      </p:pic>
      <p:pic>
        <p:nvPicPr>
          <p:cNvPr id="5" name="Picture 4"/>
          <p:cNvPicPr>
            <a:picLocks noChangeAspect="1"/>
          </p:cNvPicPr>
          <p:nvPr/>
        </p:nvPicPr>
        <p:blipFill>
          <a:blip r:embed="rId3"/>
          <a:stretch>
            <a:fillRect/>
          </a:stretch>
        </p:blipFill>
        <p:spPr>
          <a:xfrm>
            <a:off x="7094218" y="3868100"/>
            <a:ext cx="4597400" cy="2222500"/>
          </a:xfrm>
          <a:prstGeom prst="rect">
            <a:avLst/>
          </a:prstGeom>
        </p:spPr>
      </p:pic>
      <p:sp>
        <p:nvSpPr>
          <p:cNvPr id="8" name="TextBox 7"/>
          <p:cNvSpPr txBox="1"/>
          <p:nvPr/>
        </p:nvSpPr>
        <p:spPr>
          <a:xfrm>
            <a:off x="1508760" y="1493044"/>
            <a:ext cx="9361170" cy="923330"/>
          </a:xfrm>
          <a:prstGeom prst="rect">
            <a:avLst/>
          </a:prstGeom>
          <a:noFill/>
        </p:spPr>
        <p:txBody>
          <a:bodyPr wrap="square" rtlCol="0">
            <a:spAutoFit/>
          </a:bodyPr>
          <a:lstStyle/>
          <a:p>
            <a:r>
              <a:rPr lang="en-US" dirty="0" smtClean="0"/>
              <a:t>The syntax of RE can be very complex, here are some examples:</a:t>
            </a:r>
          </a:p>
          <a:p>
            <a:endParaRPr lang="en-US" dirty="0"/>
          </a:p>
          <a:p>
            <a:r>
              <a:rPr lang="en-US" dirty="0" smtClean="0"/>
              <a:t>If you want to learn more, click </a:t>
            </a:r>
            <a:r>
              <a:rPr lang="en-US" i="1" u="sng" dirty="0" smtClean="0">
                <a:hlinkClick r:id="rId4"/>
              </a:rPr>
              <a:t>https</a:t>
            </a:r>
            <a:r>
              <a:rPr lang="en-US" i="1" u="sng" dirty="0">
                <a:hlinkClick r:id="rId4"/>
              </a:rPr>
              <a:t>://www.w3cschool.cn/zhengzebiaodashi/regexp-syntax.html</a:t>
            </a:r>
            <a:endParaRPr lang="en-US" i="1" u="sng" dirty="0"/>
          </a:p>
        </p:txBody>
      </p:sp>
    </p:spTree>
    <p:extLst>
      <p:ext uri="{BB962C8B-B14F-4D97-AF65-F5344CB8AC3E}">
        <p14:creationId xmlns:p14="http://schemas.microsoft.com/office/powerpoint/2010/main" val="656103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URL</a:t>
            </a:r>
            <a:endParaRPr lang="en-US" dirty="0"/>
          </a:p>
        </p:txBody>
      </p:sp>
      <p:sp>
        <p:nvSpPr>
          <p:cNvPr id="3" name="Content Placeholder 2"/>
          <p:cNvSpPr>
            <a:spLocks noGrp="1"/>
          </p:cNvSpPr>
          <p:nvPr>
            <p:ph idx="1"/>
          </p:nvPr>
        </p:nvSpPr>
        <p:spPr/>
        <p:txBody>
          <a:bodyPr/>
          <a:lstStyle/>
          <a:p>
            <a:r>
              <a:rPr lang="en-US" dirty="0"/>
              <a:t>URL of the result page 1</a:t>
            </a:r>
          </a:p>
          <a:p>
            <a:pPr lvl="1"/>
            <a:r>
              <a:rPr lang="en-US" dirty="0"/>
              <a:t>https://</a:t>
            </a:r>
            <a:r>
              <a:rPr lang="en-US" dirty="0" err="1"/>
              <a:t>weibo.cn</a:t>
            </a:r>
            <a:r>
              <a:rPr lang="en-US" dirty="0"/>
              <a:t>/search/</a:t>
            </a:r>
            <a:r>
              <a:rPr lang="en-US" dirty="0" err="1"/>
              <a:t>mblog?hideSearchFrame</a:t>
            </a:r>
            <a:r>
              <a:rPr lang="en-US" dirty="0"/>
              <a:t>=&amp;keyword=</a:t>
            </a:r>
            <a:r>
              <a:rPr lang="en-US" dirty="0" err="1">
                <a:solidFill>
                  <a:srgbClr val="FF0000"/>
                </a:solidFill>
              </a:rPr>
              <a:t>社交网络</a:t>
            </a:r>
            <a:r>
              <a:rPr lang="en-US" dirty="0" err="1"/>
              <a:t>&amp;advancedfilter</a:t>
            </a:r>
            <a:r>
              <a:rPr lang="en-US" dirty="0"/>
              <a:t>=1&amp;starttime=</a:t>
            </a:r>
            <a:r>
              <a:rPr lang="en-US" dirty="0">
                <a:solidFill>
                  <a:srgbClr val="FF0000"/>
                </a:solidFill>
              </a:rPr>
              <a:t>20170101</a:t>
            </a:r>
            <a:r>
              <a:rPr lang="en-US" dirty="0"/>
              <a:t>&amp;endtime=</a:t>
            </a:r>
            <a:r>
              <a:rPr lang="en-US" dirty="0">
                <a:solidFill>
                  <a:srgbClr val="FF0000"/>
                </a:solidFill>
              </a:rPr>
              <a:t>20171231</a:t>
            </a:r>
            <a:r>
              <a:rPr lang="en-US" dirty="0"/>
              <a:t>&amp;sort=</a:t>
            </a:r>
            <a:r>
              <a:rPr lang="en-US" dirty="0" err="1"/>
              <a:t>time&amp;</a:t>
            </a:r>
            <a:r>
              <a:rPr lang="en-US" dirty="0" err="1">
                <a:solidFill>
                  <a:srgbClr val="FF0000"/>
                </a:solidFill>
              </a:rPr>
              <a:t>page</a:t>
            </a:r>
            <a:r>
              <a:rPr lang="en-US" dirty="0">
                <a:solidFill>
                  <a:srgbClr val="FF0000"/>
                </a:solidFill>
              </a:rPr>
              <a:t>=</a:t>
            </a:r>
          </a:p>
          <a:p>
            <a:r>
              <a:rPr lang="en-US" dirty="0"/>
              <a:t>URL of the result page </a:t>
            </a:r>
            <a:r>
              <a:rPr lang="en-US" dirty="0" smtClean="0"/>
              <a:t>2</a:t>
            </a:r>
            <a:endParaRPr lang="en-US" dirty="0"/>
          </a:p>
          <a:p>
            <a:pPr lvl="1"/>
            <a:r>
              <a:rPr lang="en-US" dirty="0"/>
              <a:t>https://</a:t>
            </a:r>
            <a:r>
              <a:rPr lang="en-US" dirty="0" err="1"/>
              <a:t>weibo.cn</a:t>
            </a:r>
            <a:r>
              <a:rPr lang="en-US" dirty="0"/>
              <a:t>/search/</a:t>
            </a:r>
            <a:r>
              <a:rPr lang="en-US" dirty="0" err="1"/>
              <a:t>mblog?hideSearchFrame</a:t>
            </a:r>
            <a:r>
              <a:rPr lang="en-US" dirty="0"/>
              <a:t>=&amp;keyword=</a:t>
            </a:r>
            <a:r>
              <a:rPr lang="en-US" dirty="0" err="1">
                <a:solidFill>
                  <a:srgbClr val="FF0000"/>
                </a:solidFill>
              </a:rPr>
              <a:t>社交网络</a:t>
            </a:r>
            <a:r>
              <a:rPr lang="en-US" dirty="0" err="1"/>
              <a:t>&amp;</a:t>
            </a:r>
            <a:r>
              <a:rPr lang="en-US" dirty="0" err="1" smtClean="0"/>
              <a:t>advancedfilter</a:t>
            </a:r>
            <a:r>
              <a:rPr lang="en-US" dirty="0" smtClean="0"/>
              <a:t>=1&amp;starttime=</a:t>
            </a:r>
            <a:r>
              <a:rPr lang="en-US" dirty="0" smtClean="0">
                <a:solidFill>
                  <a:srgbClr val="FF0000"/>
                </a:solidFill>
              </a:rPr>
              <a:t>20170101</a:t>
            </a:r>
            <a:r>
              <a:rPr lang="en-US" dirty="0" smtClean="0"/>
              <a:t>&amp;endtime=</a:t>
            </a:r>
            <a:r>
              <a:rPr lang="en-US" dirty="0" smtClean="0">
                <a:solidFill>
                  <a:srgbClr val="FF0000"/>
                </a:solidFill>
              </a:rPr>
              <a:t>20171231</a:t>
            </a:r>
            <a:r>
              <a:rPr lang="en-US" dirty="0" smtClean="0"/>
              <a:t>&amp;sort=</a:t>
            </a:r>
            <a:r>
              <a:rPr lang="en-US" dirty="0" err="1" smtClean="0"/>
              <a:t>time&amp;</a:t>
            </a:r>
            <a:r>
              <a:rPr lang="en-US" dirty="0" err="1" smtClean="0">
                <a:solidFill>
                  <a:srgbClr val="FF0000"/>
                </a:solidFill>
              </a:rPr>
              <a:t>page</a:t>
            </a:r>
            <a:r>
              <a:rPr lang="en-US" dirty="0" smtClean="0">
                <a:solidFill>
                  <a:srgbClr val="FF0000"/>
                </a:solidFill>
              </a:rPr>
              <a:t>=2</a:t>
            </a:r>
            <a:endParaRPr lang="en-US" dirty="0">
              <a:solidFill>
                <a:srgbClr val="FF0000"/>
              </a:solidFill>
            </a:endParaRPr>
          </a:p>
          <a:p>
            <a:r>
              <a:rPr lang="en-US" dirty="0" smtClean="0"/>
              <a:t>Same as the mobile </a:t>
            </a:r>
            <a:r>
              <a:rPr lang="en-US" dirty="0" err="1" smtClean="0"/>
              <a:t>Sina</a:t>
            </a:r>
            <a:r>
              <a:rPr lang="en-US" dirty="0" smtClean="0"/>
              <a:t> Weibo pages</a:t>
            </a:r>
            <a:endParaRPr lang="en-US" dirty="0"/>
          </a:p>
          <a:p>
            <a:endParaRPr lang="en-US" dirty="0"/>
          </a:p>
        </p:txBody>
      </p:sp>
    </p:spTree>
    <p:extLst>
      <p:ext uri="{BB962C8B-B14F-4D97-AF65-F5344CB8AC3E}">
        <p14:creationId xmlns:p14="http://schemas.microsoft.com/office/powerpoint/2010/main" val="12726359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Storing</a:t>
            </a:r>
            <a:endParaRPr lang="en-US" dirty="0"/>
          </a:p>
        </p:txBody>
      </p:sp>
      <p:sp>
        <p:nvSpPr>
          <p:cNvPr id="3" name="Content Placeholder 2"/>
          <p:cNvSpPr>
            <a:spLocks noGrp="1"/>
          </p:cNvSpPr>
          <p:nvPr>
            <p:ph idx="1"/>
          </p:nvPr>
        </p:nvSpPr>
        <p:spPr/>
        <p:txBody>
          <a:bodyPr/>
          <a:lstStyle/>
          <a:p>
            <a:r>
              <a:rPr lang="en-US" dirty="0" smtClean="0"/>
              <a:t>Usually, we store data in .csv format </a:t>
            </a:r>
          </a:p>
          <a:p>
            <a:r>
              <a:rPr lang="en-US" dirty="0" smtClean="0"/>
              <a:t>In Pandas, </a:t>
            </a:r>
            <a:r>
              <a:rPr lang="en-US" dirty="0" err="1" smtClean="0"/>
              <a:t>to_csv</a:t>
            </a:r>
            <a:r>
              <a:rPr lang="en-US" dirty="0" smtClean="0"/>
              <a:t>() is a very useful function to save data as a .csv file</a:t>
            </a:r>
          </a:p>
          <a:p>
            <a:r>
              <a:rPr lang="en-US" dirty="0" err="1" smtClean="0"/>
              <a:t>to_csv</a:t>
            </a:r>
            <a:r>
              <a:rPr lang="en-US" dirty="0" smtClean="0"/>
              <a:t>(file path,</a:t>
            </a:r>
            <a:r>
              <a:rPr lang="en-US" dirty="0"/>
              <a:t> encoding="utf_8_sig", mode='a+', index=False, header=False</a:t>
            </a:r>
            <a:r>
              <a:rPr lang="en-US" dirty="0" smtClean="0"/>
              <a:t>)</a:t>
            </a:r>
            <a:endParaRPr lang="en-US" dirty="0"/>
          </a:p>
        </p:txBody>
      </p:sp>
      <p:pic>
        <p:nvPicPr>
          <p:cNvPr id="4" name="Picture 3"/>
          <p:cNvPicPr>
            <a:picLocks noChangeAspect="1"/>
          </p:cNvPicPr>
          <p:nvPr/>
        </p:nvPicPr>
        <p:blipFill>
          <a:blip r:embed="rId2"/>
          <a:stretch>
            <a:fillRect/>
          </a:stretch>
        </p:blipFill>
        <p:spPr>
          <a:xfrm>
            <a:off x="647700" y="5464175"/>
            <a:ext cx="11544300" cy="228600"/>
          </a:xfrm>
          <a:prstGeom prst="rect">
            <a:avLst/>
          </a:prstGeom>
        </p:spPr>
      </p:pic>
      <p:pic>
        <p:nvPicPr>
          <p:cNvPr id="5" name="Picture 4"/>
          <p:cNvPicPr>
            <a:picLocks noChangeAspect="1"/>
          </p:cNvPicPr>
          <p:nvPr/>
        </p:nvPicPr>
        <p:blipFill>
          <a:blip r:embed="rId3"/>
          <a:stretch>
            <a:fillRect/>
          </a:stretch>
        </p:blipFill>
        <p:spPr>
          <a:xfrm>
            <a:off x="1803400" y="5822950"/>
            <a:ext cx="8585200" cy="393700"/>
          </a:xfrm>
          <a:prstGeom prst="rect">
            <a:avLst/>
          </a:prstGeom>
        </p:spPr>
      </p:pic>
    </p:spTree>
    <p:extLst>
      <p:ext uri="{BB962C8B-B14F-4D97-AF65-F5344CB8AC3E}">
        <p14:creationId xmlns:p14="http://schemas.microsoft.com/office/powerpoint/2010/main" val="14030634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a:t>
            </a:r>
            <a:r>
              <a:rPr lang="zh-CN" altLang="en-US" dirty="0" smtClean="0"/>
              <a:t> </a:t>
            </a:r>
            <a:r>
              <a:rPr lang="en-US" altLang="zh-CN" dirty="0" smtClean="0"/>
              <a:t>Theory</a:t>
            </a:r>
            <a:endParaRPr lang="en-US" dirty="0"/>
          </a:p>
        </p:txBody>
      </p:sp>
      <p:pic>
        <p:nvPicPr>
          <p:cNvPr id="4" name="Picture 3"/>
          <p:cNvPicPr>
            <a:picLocks noChangeAspect="1"/>
          </p:cNvPicPr>
          <p:nvPr/>
        </p:nvPicPr>
        <p:blipFill>
          <a:blip r:embed="rId2"/>
          <a:stretch>
            <a:fillRect/>
          </a:stretch>
        </p:blipFill>
        <p:spPr>
          <a:xfrm>
            <a:off x="2258216" y="2057400"/>
            <a:ext cx="8470900" cy="4800600"/>
          </a:xfrm>
          <a:prstGeom prst="rect">
            <a:avLst/>
          </a:prstGeom>
        </p:spPr>
      </p:pic>
    </p:spTree>
    <p:extLst>
      <p:ext uri="{BB962C8B-B14F-4D97-AF65-F5344CB8AC3E}">
        <p14:creationId xmlns:p14="http://schemas.microsoft.com/office/powerpoint/2010/main" val="2724730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Social Network Graph</a:t>
            </a:r>
            <a:endParaRPr lang="en-US" dirty="0"/>
          </a:p>
        </p:txBody>
      </p:sp>
      <p:sp>
        <p:nvSpPr>
          <p:cNvPr id="3" name="Content Placeholder 2"/>
          <p:cNvSpPr>
            <a:spLocks noGrp="1"/>
          </p:cNvSpPr>
          <p:nvPr>
            <p:ph idx="1"/>
          </p:nvPr>
        </p:nvSpPr>
        <p:spPr>
          <a:xfrm>
            <a:off x="1484310" y="2113142"/>
            <a:ext cx="10018713" cy="3124201"/>
          </a:xfrm>
        </p:spPr>
        <p:txBody>
          <a:bodyPr>
            <a:normAutofit/>
          </a:bodyPr>
          <a:lstStyle/>
          <a:p>
            <a:r>
              <a:rPr lang="en-US" dirty="0"/>
              <a:t> There is much information to be gained by analyzing the large-scale data </a:t>
            </a:r>
            <a:r>
              <a:rPr lang="en-US" dirty="0" smtClean="0"/>
              <a:t>that is </a:t>
            </a:r>
            <a:r>
              <a:rPr lang="en-US" dirty="0"/>
              <a:t>derived from social networks</a:t>
            </a:r>
            <a:r>
              <a:rPr lang="en-US" dirty="0" smtClean="0"/>
              <a:t>.</a:t>
            </a:r>
          </a:p>
          <a:p>
            <a:r>
              <a:rPr lang="en-US" dirty="0" smtClean="0"/>
              <a:t>“Friends” networks</a:t>
            </a:r>
          </a:p>
          <a:p>
            <a:r>
              <a:rPr lang="en-US" dirty="0"/>
              <a:t>F</a:t>
            </a:r>
            <a:r>
              <a:rPr lang="en-US" dirty="0" smtClean="0"/>
              <a:t>ollowers</a:t>
            </a:r>
            <a:r>
              <a:rPr lang="en-US" dirty="0"/>
              <a:t> </a:t>
            </a:r>
            <a:r>
              <a:rPr lang="en-US" dirty="0" smtClean="0"/>
              <a:t>networks</a:t>
            </a:r>
          </a:p>
          <a:p>
            <a:r>
              <a:rPr lang="mr-IN" dirty="0" smtClean="0"/>
              <a:t>…</a:t>
            </a:r>
            <a:endParaRPr lang="en-US" dirty="0" smtClean="0"/>
          </a:p>
          <a:p>
            <a:r>
              <a:rPr lang="en-US" dirty="0" smtClean="0"/>
              <a:t>We can use “Graph” to represent social networks such as friends relation.</a:t>
            </a:r>
            <a:endParaRPr lang="en-US" dirty="0"/>
          </a:p>
          <a:p>
            <a:endParaRPr lang="en-US" dirty="0"/>
          </a:p>
        </p:txBody>
      </p:sp>
      <p:pic>
        <p:nvPicPr>
          <p:cNvPr id="4" name="Picture 3"/>
          <p:cNvPicPr>
            <a:picLocks noChangeAspect="1"/>
          </p:cNvPicPr>
          <p:nvPr/>
        </p:nvPicPr>
        <p:blipFill>
          <a:blip r:embed="rId2"/>
          <a:stretch>
            <a:fillRect/>
          </a:stretch>
        </p:blipFill>
        <p:spPr>
          <a:xfrm>
            <a:off x="3743324" y="4912085"/>
            <a:ext cx="4687887" cy="1945915"/>
          </a:xfrm>
          <a:prstGeom prst="rect">
            <a:avLst/>
          </a:prstGeom>
        </p:spPr>
      </p:pic>
    </p:spTree>
    <p:extLst>
      <p:ext uri="{BB962C8B-B14F-4D97-AF65-F5344CB8AC3E}">
        <p14:creationId xmlns:p14="http://schemas.microsoft.com/office/powerpoint/2010/main" val="21168491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95491"/>
            <a:ext cx="10018713" cy="1752599"/>
          </a:xfrm>
        </p:spPr>
        <p:txBody>
          <a:bodyPr/>
          <a:lstStyle/>
          <a:p>
            <a:r>
              <a:rPr lang="en-US" dirty="0"/>
              <a:t>Graph</a:t>
            </a:r>
          </a:p>
        </p:txBody>
      </p:sp>
      <p:sp>
        <p:nvSpPr>
          <p:cNvPr id="3" name="Content Placeholder 2"/>
          <p:cNvSpPr>
            <a:spLocks noGrp="1"/>
          </p:cNvSpPr>
          <p:nvPr>
            <p:ph idx="1"/>
          </p:nvPr>
        </p:nvSpPr>
        <p:spPr/>
        <p:txBody>
          <a:bodyPr>
            <a:noAutofit/>
          </a:bodyPr>
          <a:lstStyle/>
          <a:p>
            <a:r>
              <a:rPr lang="en-US" dirty="0" smtClean="0"/>
              <a:t>How to </a:t>
            </a:r>
            <a:r>
              <a:rPr lang="en-US" dirty="0"/>
              <a:t>represent graph data in the </a:t>
            </a:r>
            <a:r>
              <a:rPr lang="en-US" dirty="0" smtClean="0"/>
              <a:t>computer?</a:t>
            </a:r>
          </a:p>
          <a:p>
            <a:r>
              <a:rPr lang="mr-IN" dirty="0" err="1" smtClean="0"/>
              <a:t>A</a:t>
            </a:r>
            <a:r>
              <a:rPr lang="mr-IN" dirty="0" smtClean="0"/>
              <a:t> </a:t>
            </a:r>
            <a:r>
              <a:rPr lang="mr-IN" dirty="0" err="1"/>
              <a:t>graph</a:t>
            </a:r>
            <a:r>
              <a:rPr lang="mr-IN" dirty="0"/>
              <a:t> </a:t>
            </a:r>
            <a:r>
              <a:rPr lang="mr-IN" dirty="0" err="1"/>
              <a:t>G</a:t>
            </a:r>
            <a:r>
              <a:rPr lang="mr-IN" dirty="0"/>
              <a:t> = (V, </a:t>
            </a:r>
            <a:r>
              <a:rPr lang="mr-IN" dirty="0" err="1" smtClean="0"/>
              <a:t>E</a:t>
            </a:r>
            <a:r>
              <a:rPr lang="mr-IN" dirty="0" smtClean="0"/>
              <a:t>)</a:t>
            </a:r>
            <a:endParaRPr lang="en-US" dirty="0"/>
          </a:p>
          <a:p>
            <a:pPr lvl="1"/>
            <a:r>
              <a:rPr lang="en-US" dirty="0" smtClean="0"/>
              <a:t>V </a:t>
            </a:r>
            <a:r>
              <a:rPr lang="en-US" dirty="0"/>
              <a:t>= set of vertices </a:t>
            </a:r>
            <a:r>
              <a:rPr lang="en-US" dirty="0" smtClean="0"/>
              <a:t>(nodes)</a:t>
            </a:r>
          </a:p>
          <a:p>
            <a:pPr lvl="1"/>
            <a:r>
              <a:rPr lang="en-US" dirty="0" smtClean="0"/>
              <a:t>E </a:t>
            </a:r>
            <a:r>
              <a:rPr lang="en-US" dirty="0"/>
              <a:t>= set of </a:t>
            </a:r>
            <a:r>
              <a:rPr lang="en-US" dirty="0" smtClean="0"/>
              <a:t>edges</a:t>
            </a:r>
          </a:p>
          <a:p>
            <a:r>
              <a:rPr lang="en-US" dirty="0" smtClean="0"/>
              <a:t>G can be directed or undirected:</a:t>
            </a:r>
          </a:p>
          <a:p>
            <a:pPr lvl="1"/>
            <a:r>
              <a:rPr lang="en-US" dirty="0" smtClean="0"/>
              <a:t>Directed graph </a:t>
            </a:r>
            <a:r>
              <a:rPr lang="en-US" dirty="0" smtClean="0">
                <a:sym typeface="Wingdings"/>
              </a:rPr>
              <a:t>--- edges in E have direction</a:t>
            </a:r>
          </a:p>
          <a:p>
            <a:pPr lvl="1"/>
            <a:r>
              <a:rPr lang="en-US" dirty="0" smtClean="0">
                <a:sym typeface="Wingdings"/>
              </a:rPr>
              <a:t>Example: (</a:t>
            </a:r>
            <a:r>
              <a:rPr lang="en-US" dirty="0" err="1" smtClean="0">
                <a:sym typeface="Wingdings"/>
              </a:rPr>
              <a:t>u,v</a:t>
            </a:r>
            <a:r>
              <a:rPr lang="en-US" dirty="0" smtClean="0">
                <a:sym typeface="Wingdings"/>
              </a:rPr>
              <a:t>) means u-&gt;v, while (</a:t>
            </a:r>
            <a:r>
              <a:rPr lang="en-US" dirty="0" err="1" smtClean="0">
                <a:sym typeface="Wingdings"/>
              </a:rPr>
              <a:t>v,u</a:t>
            </a:r>
            <a:r>
              <a:rPr lang="en-US" dirty="0" smtClean="0">
                <a:sym typeface="Wingdings"/>
              </a:rPr>
              <a:t>) means v-&gt;</a:t>
            </a:r>
          </a:p>
          <a:p>
            <a:pPr lvl="1"/>
            <a:r>
              <a:rPr lang="en-US" dirty="0" smtClean="0">
                <a:sym typeface="Wingdings"/>
              </a:rPr>
              <a:t>Undirected graph --- edges in E have no direction</a:t>
            </a:r>
          </a:p>
          <a:p>
            <a:pPr lvl="1"/>
            <a:r>
              <a:rPr lang="en-US" dirty="0" smtClean="0">
                <a:sym typeface="Wingdings"/>
              </a:rPr>
              <a:t>Example: (</a:t>
            </a:r>
            <a:r>
              <a:rPr lang="en-US" dirty="0" err="1" smtClean="0">
                <a:sym typeface="Wingdings"/>
              </a:rPr>
              <a:t>u,v</a:t>
            </a:r>
            <a:r>
              <a:rPr lang="en-US" dirty="0" smtClean="0">
                <a:sym typeface="Wingdings"/>
              </a:rPr>
              <a:t>) and (</a:t>
            </a:r>
            <a:r>
              <a:rPr lang="en-US" dirty="0" err="1" smtClean="0">
                <a:sym typeface="Wingdings"/>
              </a:rPr>
              <a:t>v,u</a:t>
            </a:r>
            <a:r>
              <a:rPr lang="en-US" dirty="0" smtClean="0">
                <a:sym typeface="Wingdings"/>
              </a:rPr>
              <a:t>) are the same</a:t>
            </a:r>
            <a:endParaRPr lang="en-US" dirty="0"/>
          </a:p>
          <a:p>
            <a:endParaRPr lang="en-US" dirty="0"/>
          </a:p>
          <a:p>
            <a:endParaRPr lang="mr-IN" dirty="0"/>
          </a:p>
          <a:p>
            <a:endParaRPr lang="en-US" dirty="0"/>
          </a:p>
        </p:txBody>
      </p:sp>
    </p:spTree>
    <p:extLst>
      <p:ext uri="{BB962C8B-B14F-4D97-AF65-F5344CB8AC3E}">
        <p14:creationId xmlns:p14="http://schemas.microsoft.com/office/powerpoint/2010/main" val="11729560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9587" y="323607"/>
            <a:ext cx="10018713" cy="1752599"/>
          </a:xfrm>
        </p:spPr>
        <p:txBody>
          <a:bodyPr/>
          <a:lstStyle/>
          <a:p>
            <a:r>
              <a:rPr lang="en-US" dirty="0" smtClean="0"/>
              <a:t>Directed vs Undirected</a:t>
            </a:r>
            <a:endParaRPr lang="en-US" dirty="0"/>
          </a:p>
        </p:txBody>
      </p:sp>
      <p:sp>
        <p:nvSpPr>
          <p:cNvPr id="5" name="Oval 4"/>
          <p:cNvSpPr/>
          <p:nvPr/>
        </p:nvSpPr>
        <p:spPr>
          <a:xfrm>
            <a:off x="2199190" y="1805651"/>
            <a:ext cx="462987" cy="4166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en-US" dirty="0"/>
          </a:p>
        </p:txBody>
      </p:sp>
      <p:sp>
        <p:nvSpPr>
          <p:cNvPr id="6" name="Oval 5"/>
          <p:cNvSpPr/>
          <p:nvPr/>
        </p:nvSpPr>
        <p:spPr>
          <a:xfrm>
            <a:off x="3786851" y="1805651"/>
            <a:ext cx="462987" cy="4166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2</a:t>
            </a:r>
            <a:endParaRPr lang="en-US" dirty="0"/>
          </a:p>
        </p:txBody>
      </p:sp>
      <p:sp>
        <p:nvSpPr>
          <p:cNvPr id="7" name="Oval 6"/>
          <p:cNvSpPr/>
          <p:nvPr/>
        </p:nvSpPr>
        <p:spPr>
          <a:xfrm>
            <a:off x="2199190" y="2791428"/>
            <a:ext cx="462987" cy="4166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3</a:t>
            </a:r>
            <a:endParaRPr lang="en-US" dirty="0"/>
          </a:p>
        </p:txBody>
      </p:sp>
      <p:sp>
        <p:nvSpPr>
          <p:cNvPr id="8" name="Oval 7"/>
          <p:cNvSpPr/>
          <p:nvPr/>
        </p:nvSpPr>
        <p:spPr>
          <a:xfrm>
            <a:off x="3786851" y="2791428"/>
            <a:ext cx="462987" cy="4166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4</a:t>
            </a:r>
            <a:endParaRPr lang="en-US" dirty="0"/>
          </a:p>
        </p:txBody>
      </p:sp>
      <p:sp>
        <p:nvSpPr>
          <p:cNvPr id="9" name="Oval 8"/>
          <p:cNvSpPr/>
          <p:nvPr/>
        </p:nvSpPr>
        <p:spPr>
          <a:xfrm>
            <a:off x="7039337" y="1768996"/>
            <a:ext cx="462987" cy="4166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1</a:t>
            </a:r>
            <a:endParaRPr lang="en-US" dirty="0"/>
          </a:p>
        </p:txBody>
      </p:sp>
      <p:sp>
        <p:nvSpPr>
          <p:cNvPr id="10" name="Oval 9"/>
          <p:cNvSpPr/>
          <p:nvPr/>
        </p:nvSpPr>
        <p:spPr>
          <a:xfrm>
            <a:off x="7039337" y="2791428"/>
            <a:ext cx="462987" cy="4166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3</a:t>
            </a:r>
            <a:endParaRPr lang="en-US" dirty="0"/>
          </a:p>
        </p:txBody>
      </p:sp>
      <p:sp>
        <p:nvSpPr>
          <p:cNvPr id="11" name="Oval 10"/>
          <p:cNvSpPr/>
          <p:nvPr/>
        </p:nvSpPr>
        <p:spPr>
          <a:xfrm>
            <a:off x="8790831" y="1761521"/>
            <a:ext cx="462987" cy="4166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2</a:t>
            </a:r>
            <a:endParaRPr lang="en-US" dirty="0"/>
          </a:p>
        </p:txBody>
      </p:sp>
      <p:sp>
        <p:nvSpPr>
          <p:cNvPr id="12" name="Oval 11"/>
          <p:cNvSpPr/>
          <p:nvPr/>
        </p:nvSpPr>
        <p:spPr>
          <a:xfrm>
            <a:off x="8790831" y="2791428"/>
            <a:ext cx="462987" cy="4166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4</a:t>
            </a:r>
            <a:endParaRPr lang="en-US" dirty="0"/>
          </a:p>
        </p:txBody>
      </p:sp>
      <p:cxnSp>
        <p:nvCxnSpPr>
          <p:cNvPr id="14" name="Straight Arrow Connector 13"/>
          <p:cNvCxnSpPr>
            <a:stCxn id="5" idx="6"/>
            <a:endCxn id="6" idx="2"/>
          </p:cNvCxnSpPr>
          <p:nvPr/>
        </p:nvCxnSpPr>
        <p:spPr>
          <a:xfrm>
            <a:off x="2662177" y="2013995"/>
            <a:ext cx="112467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p:cNvCxnSpPr>
            <a:stCxn id="5" idx="4"/>
            <a:endCxn id="7" idx="0"/>
          </p:cNvCxnSpPr>
          <p:nvPr/>
        </p:nvCxnSpPr>
        <p:spPr>
          <a:xfrm>
            <a:off x="2430684" y="2222339"/>
            <a:ext cx="0" cy="5690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p:cNvCxnSpPr>
            <a:stCxn id="5" idx="5"/>
            <a:endCxn id="8" idx="1"/>
          </p:cNvCxnSpPr>
          <p:nvPr/>
        </p:nvCxnSpPr>
        <p:spPr>
          <a:xfrm>
            <a:off x="2594374" y="2161316"/>
            <a:ext cx="1260280" cy="6911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p:cNvCxnSpPr>
            <a:stCxn id="8" idx="2"/>
            <a:endCxn id="7" idx="6"/>
          </p:cNvCxnSpPr>
          <p:nvPr/>
        </p:nvCxnSpPr>
        <p:spPr>
          <a:xfrm flipH="1">
            <a:off x="2662177" y="2999772"/>
            <a:ext cx="112467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p:cNvCxnSpPr>
            <a:stCxn id="8" idx="0"/>
            <a:endCxn id="5" idx="6"/>
          </p:cNvCxnSpPr>
          <p:nvPr/>
        </p:nvCxnSpPr>
        <p:spPr>
          <a:xfrm flipH="1" flipV="1">
            <a:off x="2662177" y="2013995"/>
            <a:ext cx="1356168" cy="77743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Connector 24"/>
          <p:cNvCxnSpPr>
            <a:stCxn id="9" idx="4"/>
            <a:endCxn id="10" idx="0"/>
          </p:cNvCxnSpPr>
          <p:nvPr/>
        </p:nvCxnSpPr>
        <p:spPr>
          <a:xfrm>
            <a:off x="7270831" y="2185684"/>
            <a:ext cx="0" cy="605744"/>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Connector 26"/>
          <p:cNvCxnSpPr>
            <a:endCxn id="11" idx="2"/>
          </p:cNvCxnSpPr>
          <p:nvPr/>
        </p:nvCxnSpPr>
        <p:spPr>
          <a:xfrm flipV="1">
            <a:off x="7502324" y="1969865"/>
            <a:ext cx="1288507" cy="44130"/>
          </a:xfrm>
          <a:prstGeom prst="line">
            <a:avLst/>
          </a:prstGeom>
        </p:spPr>
        <p:style>
          <a:lnRef idx="3">
            <a:schemeClr val="dk1"/>
          </a:lnRef>
          <a:fillRef idx="0">
            <a:schemeClr val="dk1"/>
          </a:fillRef>
          <a:effectRef idx="2">
            <a:schemeClr val="dk1"/>
          </a:effectRef>
          <a:fontRef idx="minor">
            <a:schemeClr val="tx1"/>
          </a:fontRef>
        </p:style>
      </p:cxnSp>
      <p:cxnSp>
        <p:nvCxnSpPr>
          <p:cNvPr id="29" name="Straight Connector 28"/>
          <p:cNvCxnSpPr>
            <a:stCxn id="9" idx="5"/>
            <a:endCxn id="12" idx="1"/>
          </p:cNvCxnSpPr>
          <p:nvPr/>
        </p:nvCxnSpPr>
        <p:spPr>
          <a:xfrm>
            <a:off x="7434521" y="2124661"/>
            <a:ext cx="1424113" cy="727790"/>
          </a:xfrm>
          <a:prstGeom prst="line">
            <a:avLst/>
          </a:prstGeom>
        </p:spPr>
        <p:style>
          <a:lnRef idx="3">
            <a:schemeClr val="dk1"/>
          </a:lnRef>
          <a:fillRef idx="0">
            <a:schemeClr val="dk1"/>
          </a:fillRef>
          <a:effectRef idx="2">
            <a:schemeClr val="dk1"/>
          </a:effectRef>
          <a:fontRef idx="minor">
            <a:schemeClr val="tx1"/>
          </a:fontRef>
        </p:style>
      </p:cxnSp>
      <p:cxnSp>
        <p:nvCxnSpPr>
          <p:cNvPr id="31" name="Straight Connector 30"/>
          <p:cNvCxnSpPr>
            <a:stCxn id="10" idx="6"/>
            <a:endCxn id="12" idx="2"/>
          </p:cNvCxnSpPr>
          <p:nvPr/>
        </p:nvCxnSpPr>
        <p:spPr>
          <a:xfrm>
            <a:off x="7502324" y="2999772"/>
            <a:ext cx="1288507" cy="0"/>
          </a:xfrm>
          <a:prstGeom prst="line">
            <a:avLst/>
          </a:prstGeom>
        </p:spPr>
        <p:style>
          <a:lnRef idx="3">
            <a:schemeClr val="dk1"/>
          </a:lnRef>
          <a:fillRef idx="0">
            <a:schemeClr val="dk1"/>
          </a:fillRef>
          <a:effectRef idx="2">
            <a:schemeClr val="dk1"/>
          </a:effectRef>
          <a:fontRef idx="minor">
            <a:schemeClr val="tx1"/>
          </a:fontRef>
        </p:style>
      </p:cxnSp>
      <p:sp>
        <p:nvSpPr>
          <p:cNvPr id="32" name="TextBox 31"/>
          <p:cNvSpPr txBox="1"/>
          <p:nvPr/>
        </p:nvSpPr>
        <p:spPr>
          <a:xfrm>
            <a:off x="1956122" y="3449256"/>
            <a:ext cx="3333508" cy="1323439"/>
          </a:xfrm>
          <a:prstGeom prst="rect">
            <a:avLst/>
          </a:prstGeom>
          <a:noFill/>
        </p:spPr>
        <p:txBody>
          <a:bodyPr wrap="square" rtlCol="0">
            <a:spAutoFit/>
          </a:bodyPr>
          <a:lstStyle/>
          <a:p>
            <a:r>
              <a:rPr lang="en-US" altLang="zh-CN" sz="2000" dirty="0" smtClean="0"/>
              <a:t>Directed Graph:</a:t>
            </a:r>
          </a:p>
          <a:p>
            <a:endParaRPr lang="en-US" altLang="zh-CN" sz="2000" dirty="0" smtClean="0"/>
          </a:p>
          <a:p>
            <a:r>
              <a:rPr lang="en-US" sz="2000" dirty="0" smtClean="0"/>
              <a:t>V = {1,2,3,4}</a:t>
            </a:r>
          </a:p>
          <a:p>
            <a:r>
              <a:rPr lang="en-US" sz="2000" dirty="0" smtClean="0"/>
              <a:t>E = {(1,2),(1,3),(1,4),(4,1),(4,3)}</a:t>
            </a:r>
            <a:endParaRPr lang="en-US" sz="2000" dirty="0"/>
          </a:p>
        </p:txBody>
      </p:sp>
      <p:sp>
        <p:nvSpPr>
          <p:cNvPr id="33" name="TextBox 32"/>
          <p:cNvSpPr txBox="1"/>
          <p:nvPr/>
        </p:nvSpPr>
        <p:spPr>
          <a:xfrm>
            <a:off x="6680522" y="3449255"/>
            <a:ext cx="3333508" cy="1323439"/>
          </a:xfrm>
          <a:prstGeom prst="rect">
            <a:avLst/>
          </a:prstGeom>
          <a:noFill/>
        </p:spPr>
        <p:txBody>
          <a:bodyPr wrap="square" rtlCol="0">
            <a:spAutoFit/>
          </a:bodyPr>
          <a:lstStyle/>
          <a:p>
            <a:r>
              <a:rPr lang="en-US" altLang="zh-CN" sz="2000" dirty="0" smtClean="0"/>
              <a:t>Undirected Graph:</a:t>
            </a:r>
          </a:p>
          <a:p>
            <a:endParaRPr lang="en-US" altLang="zh-CN" sz="2000" dirty="0" smtClean="0"/>
          </a:p>
          <a:p>
            <a:r>
              <a:rPr lang="en-US" sz="2000" dirty="0" smtClean="0"/>
              <a:t>V = {1,2,3,4}</a:t>
            </a:r>
          </a:p>
          <a:p>
            <a:r>
              <a:rPr lang="en-US" sz="2000" dirty="0" smtClean="0"/>
              <a:t>E = {(1,2),(1,3),(1,4),(3,4)}</a:t>
            </a:r>
            <a:endParaRPr lang="en-US" sz="2000" dirty="0"/>
          </a:p>
        </p:txBody>
      </p:sp>
      <p:sp>
        <p:nvSpPr>
          <p:cNvPr id="34" name="TextBox 33"/>
          <p:cNvSpPr txBox="1"/>
          <p:nvPr/>
        </p:nvSpPr>
        <p:spPr>
          <a:xfrm>
            <a:off x="2118166" y="4919241"/>
            <a:ext cx="6852213" cy="923330"/>
          </a:xfrm>
          <a:prstGeom prst="rect">
            <a:avLst/>
          </a:prstGeom>
          <a:noFill/>
        </p:spPr>
        <p:txBody>
          <a:bodyPr wrap="square" rtlCol="0">
            <a:spAutoFit/>
          </a:bodyPr>
          <a:lstStyle/>
          <a:p>
            <a:r>
              <a:rPr lang="en-US" dirty="0" smtClean="0"/>
              <a:t>Vertices connected with edge are neighbors:</a:t>
            </a:r>
          </a:p>
          <a:p>
            <a:r>
              <a:rPr lang="en-US" altLang="zh-CN" dirty="0" smtClean="0"/>
              <a:t>Directed: (1,3) --- 1 is in-neighbor of 3, 3 is out-neighbor of 1</a:t>
            </a:r>
          </a:p>
          <a:p>
            <a:r>
              <a:rPr lang="en-US" dirty="0" smtClean="0"/>
              <a:t>Undirected: (1,3) --- 1 is neighbor of 3, 3 is neighbor of 1</a:t>
            </a:r>
            <a:endParaRPr lang="en-US" dirty="0"/>
          </a:p>
        </p:txBody>
      </p:sp>
    </p:spTree>
    <p:extLst>
      <p:ext uri="{BB962C8B-B14F-4D97-AF65-F5344CB8AC3E}">
        <p14:creationId xmlns:p14="http://schemas.microsoft.com/office/powerpoint/2010/main" val="20693888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r>
            <a:br>
              <a:rPr lang="en-US" dirty="0"/>
            </a:br>
            <a:r>
              <a:rPr lang="en-US" dirty="0"/>
              <a:t/>
            </a:r>
            <a:br>
              <a:rPr lang="en-US" dirty="0"/>
            </a:br>
            <a:r>
              <a:rPr lang="en-US" b="1" dirty="0" smtClean="0"/>
              <a:t>Representing </a:t>
            </a:r>
            <a:r>
              <a:rPr lang="en-US" b="1" dirty="0"/>
              <a:t>Graphs</a:t>
            </a:r>
            <a:r>
              <a:rPr lang="en-US" dirty="0"/>
              <a:t/>
            </a:r>
            <a:br>
              <a:rPr lang="en-US" dirty="0"/>
            </a:br>
            <a:endParaRPr lang="en-US" dirty="0"/>
          </a:p>
        </p:txBody>
      </p:sp>
      <p:sp>
        <p:nvSpPr>
          <p:cNvPr id="3" name="Content Placeholder 2"/>
          <p:cNvSpPr>
            <a:spLocks noGrp="1"/>
          </p:cNvSpPr>
          <p:nvPr>
            <p:ph idx="1"/>
          </p:nvPr>
        </p:nvSpPr>
        <p:spPr>
          <a:xfrm>
            <a:off x="1484310" y="1790699"/>
            <a:ext cx="10018713" cy="3124201"/>
          </a:xfrm>
        </p:spPr>
        <p:txBody>
          <a:bodyPr>
            <a:normAutofit/>
          </a:bodyPr>
          <a:lstStyle/>
          <a:p>
            <a:r>
              <a:rPr lang="en-US" dirty="0" smtClean="0"/>
              <a:t>In </a:t>
            </a:r>
            <a:r>
              <a:rPr lang="en-US" dirty="0"/>
              <a:t>C</a:t>
            </a:r>
            <a:r>
              <a:rPr lang="en-US" dirty="0" smtClean="0"/>
              <a:t>omputer Science, there are two ways to represent graphs:</a:t>
            </a:r>
          </a:p>
          <a:p>
            <a:r>
              <a:rPr lang="en-US" dirty="0" smtClean="0"/>
              <a:t>adjacency matrix</a:t>
            </a:r>
          </a:p>
          <a:p>
            <a:r>
              <a:rPr lang="en-US" dirty="0"/>
              <a:t>A</a:t>
            </a:r>
            <a:r>
              <a:rPr lang="en-US" dirty="0" smtClean="0"/>
              <a:t> </a:t>
            </a:r>
            <a:r>
              <a:rPr lang="en-US" dirty="0"/>
              <a:t>n x </a:t>
            </a:r>
            <a:r>
              <a:rPr lang="en-US" dirty="0" smtClean="0"/>
              <a:t>n matrix M, M[</a:t>
            </a:r>
            <a:r>
              <a:rPr lang="en-US" i="1" dirty="0" err="1" smtClean="0"/>
              <a:t>i</a:t>
            </a:r>
            <a:r>
              <a:rPr lang="en-US" dirty="0"/>
              <a:t>, </a:t>
            </a:r>
            <a:r>
              <a:rPr lang="en-US" i="1" dirty="0"/>
              <a:t>j</a:t>
            </a:r>
            <a:r>
              <a:rPr lang="en-US" dirty="0"/>
              <a:t>] = 1 if edge (</a:t>
            </a:r>
            <a:r>
              <a:rPr lang="en-US" i="1" dirty="0" err="1"/>
              <a:t>i</a:t>
            </a:r>
            <a:r>
              <a:rPr lang="en-US" dirty="0"/>
              <a:t>, </a:t>
            </a:r>
            <a:r>
              <a:rPr lang="en-US" i="1" dirty="0"/>
              <a:t>j</a:t>
            </a:r>
            <a:r>
              <a:rPr lang="en-US" dirty="0"/>
              <a:t>) </a:t>
            </a:r>
            <a:r>
              <a:rPr lang="en-US" dirty="0" smtClean="0"/>
              <a:t>(</a:t>
            </a:r>
            <a:r>
              <a:rPr lang="en-US" dirty="0"/>
              <a:t>or weight of edge</a:t>
            </a:r>
            <a:r>
              <a:rPr lang="en-US" dirty="0" smtClean="0"/>
              <a:t>)</a:t>
            </a:r>
          </a:p>
          <a:p>
            <a:pPr marL="0" indent="0">
              <a:buNone/>
            </a:pPr>
            <a:r>
              <a:rPr lang="en-US" dirty="0"/>
              <a:t> </a:t>
            </a:r>
            <a:r>
              <a:rPr lang="en-US" dirty="0" smtClean="0"/>
              <a:t>                                                     = </a:t>
            </a:r>
            <a:r>
              <a:rPr lang="en-US" dirty="0"/>
              <a:t>0 if edge (</a:t>
            </a:r>
            <a:r>
              <a:rPr lang="en-US" i="1" dirty="0" err="1"/>
              <a:t>i</a:t>
            </a:r>
            <a:r>
              <a:rPr lang="en-US" dirty="0"/>
              <a:t>, </a:t>
            </a:r>
            <a:r>
              <a:rPr lang="en-US" i="1" dirty="0"/>
              <a:t>j</a:t>
            </a:r>
            <a:r>
              <a:rPr lang="en-US" dirty="0" smtClean="0"/>
              <a:t>)</a:t>
            </a:r>
          </a:p>
          <a:p>
            <a:endParaRPr lang="en-US" dirty="0"/>
          </a:p>
        </p:txBody>
      </p:sp>
      <p:pic>
        <p:nvPicPr>
          <p:cNvPr id="4" name="Picture 3"/>
          <p:cNvPicPr>
            <a:picLocks noChangeAspect="1"/>
          </p:cNvPicPr>
          <p:nvPr/>
        </p:nvPicPr>
        <p:blipFill>
          <a:blip r:embed="rId2"/>
          <a:stretch>
            <a:fillRect/>
          </a:stretch>
        </p:blipFill>
        <p:spPr>
          <a:xfrm>
            <a:off x="7631615" y="4190999"/>
            <a:ext cx="2755900" cy="1752600"/>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108296038"/>
              </p:ext>
            </p:extLst>
          </p:nvPr>
        </p:nvGraphicFramePr>
        <p:xfrm>
          <a:off x="2437114" y="4190999"/>
          <a:ext cx="3431250" cy="1828800"/>
        </p:xfrm>
        <a:graphic>
          <a:graphicData uri="http://schemas.openxmlformats.org/drawingml/2006/table">
            <a:tbl>
              <a:tblPr firstRow="1" bandRow="1">
                <a:tableStyleId>{5C22544A-7EE6-4342-B048-85BDC9FD1C3A}</a:tableStyleId>
              </a:tblPr>
              <a:tblGrid>
                <a:gridCol w="686250"/>
                <a:gridCol w="686250"/>
                <a:gridCol w="686250"/>
                <a:gridCol w="686250"/>
                <a:gridCol w="686250"/>
              </a:tblGrid>
              <a:tr h="331893">
                <a:tc>
                  <a:txBody>
                    <a:bodyPr/>
                    <a:lstStyle/>
                    <a:p>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3</a:t>
                      </a:r>
                      <a:endParaRPr lang="en-US" dirty="0"/>
                    </a:p>
                  </a:txBody>
                  <a:tcPr/>
                </a:tc>
                <a:tc>
                  <a:txBody>
                    <a:bodyPr/>
                    <a:lstStyle/>
                    <a:p>
                      <a:r>
                        <a:rPr lang="en-US" dirty="0" smtClean="0"/>
                        <a:t>4</a:t>
                      </a:r>
                      <a:endParaRPr lang="en-US" dirty="0"/>
                    </a:p>
                  </a:txBody>
                  <a:tcPr/>
                </a:tc>
              </a:tr>
              <a:tr h="331893">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158766">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31893">
                <a:tc>
                  <a:txBody>
                    <a:bodyPr/>
                    <a:lstStyle/>
                    <a:p>
                      <a:r>
                        <a:rPr lang="en-US" dirty="0" smtClean="0"/>
                        <a:t>3</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31893">
                <a:tc>
                  <a:txBody>
                    <a:bodyPr/>
                    <a:lstStyle/>
                    <a:p>
                      <a:r>
                        <a:rPr lang="en-US" dirty="0" smtClean="0"/>
                        <a:t>4</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r>
            </a:tbl>
          </a:graphicData>
        </a:graphic>
      </p:graphicFrame>
    </p:spTree>
    <p:extLst>
      <p:ext uri="{BB962C8B-B14F-4D97-AF65-F5344CB8AC3E}">
        <p14:creationId xmlns:p14="http://schemas.microsoft.com/office/powerpoint/2010/main" val="3117310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r>
            <a:br>
              <a:rPr lang="en-US" dirty="0"/>
            </a:br>
            <a:r>
              <a:rPr lang="en-US" dirty="0"/>
              <a:t/>
            </a:r>
            <a:br>
              <a:rPr lang="en-US" dirty="0"/>
            </a:br>
            <a:r>
              <a:rPr lang="en-US" b="1" dirty="0" smtClean="0"/>
              <a:t>Representing </a:t>
            </a:r>
            <a:r>
              <a:rPr lang="en-US" b="1" dirty="0"/>
              <a:t>Graphs</a:t>
            </a:r>
            <a:r>
              <a:rPr lang="en-US" dirty="0"/>
              <a:t/>
            </a:r>
            <a:br>
              <a:rPr lang="en-US" dirty="0"/>
            </a:br>
            <a:endParaRPr lang="en-US" dirty="0"/>
          </a:p>
        </p:txBody>
      </p:sp>
      <p:sp>
        <p:nvSpPr>
          <p:cNvPr id="3" name="Content Placeholder 2"/>
          <p:cNvSpPr>
            <a:spLocks noGrp="1"/>
          </p:cNvSpPr>
          <p:nvPr>
            <p:ph idx="1"/>
          </p:nvPr>
        </p:nvSpPr>
        <p:spPr>
          <a:xfrm>
            <a:off x="1484310" y="1790699"/>
            <a:ext cx="10018713" cy="3124201"/>
          </a:xfrm>
        </p:spPr>
        <p:txBody>
          <a:bodyPr>
            <a:normAutofit/>
          </a:bodyPr>
          <a:lstStyle/>
          <a:p>
            <a:r>
              <a:rPr lang="en-US" dirty="0" smtClean="0"/>
              <a:t>In </a:t>
            </a:r>
            <a:r>
              <a:rPr lang="en-US" dirty="0"/>
              <a:t>C</a:t>
            </a:r>
            <a:r>
              <a:rPr lang="en-US" dirty="0" smtClean="0"/>
              <a:t>omputer Science, there are two ways to represent graphs:</a:t>
            </a:r>
          </a:p>
          <a:p>
            <a:r>
              <a:rPr lang="en-US" dirty="0" smtClean="0"/>
              <a:t>adjacency list</a:t>
            </a:r>
          </a:p>
          <a:p>
            <a:r>
              <a:rPr lang="en-US" dirty="0" smtClean="0"/>
              <a:t>Only take 1 in adjacency matrix and ignore 0</a:t>
            </a:r>
          </a:p>
          <a:p>
            <a:endParaRPr lang="en-US" dirty="0"/>
          </a:p>
        </p:txBody>
      </p:sp>
      <p:pic>
        <p:nvPicPr>
          <p:cNvPr id="4" name="Picture 3"/>
          <p:cNvPicPr>
            <a:picLocks noChangeAspect="1"/>
          </p:cNvPicPr>
          <p:nvPr/>
        </p:nvPicPr>
        <p:blipFill>
          <a:blip r:embed="rId2"/>
          <a:stretch>
            <a:fillRect/>
          </a:stretch>
        </p:blipFill>
        <p:spPr>
          <a:xfrm>
            <a:off x="9171048" y="487100"/>
            <a:ext cx="2755900" cy="1752600"/>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2100635531"/>
              </p:ext>
            </p:extLst>
          </p:nvPr>
        </p:nvGraphicFramePr>
        <p:xfrm>
          <a:off x="1858380" y="4190999"/>
          <a:ext cx="3431250" cy="1828800"/>
        </p:xfrm>
        <a:graphic>
          <a:graphicData uri="http://schemas.openxmlformats.org/drawingml/2006/table">
            <a:tbl>
              <a:tblPr firstRow="1" bandRow="1">
                <a:tableStyleId>{5C22544A-7EE6-4342-B048-85BDC9FD1C3A}</a:tableStyleId>
              </a:tblPr>
              <a:tblGrid>
                <a:gridCol w="686250"/>
                <a:gridCol w="686250"/>
                <a:gridCol w="686250"/>
                <a:gridCol w="686250"/>
                <a:gridCol w="686250"/>
              </a:tblGrid>
              <a:tr h="331893">
                <a:tc>
                  <a:txBody>
                    <a:bodyPr/>
                    <a:lstStyle/>
                    <a:p>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3</a:t>
                      </a:r>
                      <a:endParaRPr lang="en-US" dirty="0"/>
                    </a:p>
                  </a:txBody>
                  <a:tcPr/>
                </a:tc>
                <a:tc>
                  <a:txBody>
                    <a:bodyPr/>
                    <a:lstStyle/>
                    <a:p>
                      <a:r>
                        <a:rPr lang="en-US" dirty="0" smtClean="0"/>
                        <a:t>4</a:t>
                      </a:r>
                      <a:endParaRPr lang="en-US" dirty="0"/>
                    </a:p>
                  </a:txBody>
                  <a:tcPr/>
                </a:tc>
              </a:tr>
              <a:tr h="331893">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158766">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31893">
                <a:tc>
                  <a:txBody>
                    <a:bodyPr/>
                    <a:lstStyle/>
                    <a:p>
                      <a:r>
                        <a:rPr lang="en-US" dirty="0" smtClean="0"/>
                        <a:t>3</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31893">
                <a:tc>
                  <a:txBody>
                    <a:bodyPr/>
                    <a:lstStyle/>
                    <a:p>
                      <a:r>
                        <a:rPr lang="en-US" dirty="0" smtClean="0"/>
                        <a:t>4</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r>
            </a:tbl>
          </a:graphicData>
        </a:graphic>
      </p:graphicFrame>
      <p:sp>
        <p:nvSpPr>
          <p:cNvPr id="6" name="TextBox 5"/>
          <p:cNvSpPr txBox="1"/>
          <p:nvPr/>
        </p:nvSpPr>
        <p:spPr>
          <a:xfrm>
            <a:off x="6943703" y="4511957"/>
            <a:ext cx="2905246" cy="1323439"/>
          </a:xfrm>
          <a:prstGeom prst="rect">
            <a:avLst/>
          </a:prstGeom>
          <a:noFill/>
        </p:spPr>
        <p:txBody>
          <a:bodyPr wrap="square" rtlCol="0">
            <a:spAutoFit/>
          </a:bodyPr>
          <a:lstStyle/>
          <a:p>
            <a:r>
              <a:rPr lang="en-US" sz="2000" dirty="0" smtClean="0"/>
              <a:t>1: 2,3,4</a:t>
            </a:r>
          </a:p>
          <a:p>
            <a:r>
              <a:rPr lang="en-US" sz="2000" dirty="0" smtClean="0"/>
              <a:t>2:</a:t>
            </a:r>
          </a:p>
          <a:p>
            <a:r>
              <a:rPr lang="en-US" sz="2000" dirty="0" smtClean="0"/>
              <a:t>3: </a:t>
            </a:r>
          </a:p>
          <a:p>
            <a:r>
              <a:rPr lang="en-US" sz="2000" dirty="0" smtClean="0"/>
              <a:t>4: 1,3</a:t>
            </a:r>
            <a:endParaRPr lang="en-US" sz="2000" dirty="0"/>
          </a:p>
        </p:txBody>
      </p:sp>
      <p:sp>
        <p:nvSpPr>
          <p:cNvPr id="7" name="Right Arrow 6"/>
          <p:cNvSpPr/>
          <p:nvPr/>
        </p:nvSpPr>
        <p:spPr>
          <a:xfrm>
            <a:off x="5694190" y="4914900"/>
            <a:ext cx="844952" cy="3588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1091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a:t>
            </a:r>
            <a:endParaRPr lang="en-US" dirty="0"/>
          </a:p>
        </p:txBody>
      </p:sp>
      <p:sp>
        <p:nvSpPr>
          <p:cNvPr id="3" name="Content Placeholder 2"/>
          <p:cNvSpPr>
            <a:spLocks noGrp="1"/>
          </p:cNvSpPr>
          <p:nvPr>
            <p:ph idx="1"/>
          </p:nvPr>
        </p:nvSpPr>
        <p:spPr/>
        <p:txBody>
          <a:bodyPr/>
          <a:lstStyle/>
          <a:p>
            <a:r>
              <a:rPr lang="en-US" dirty="0" smtClean="0"/>
              <a:t>API --- </a:t>
            </a:r>
            <a:r>
              <a:rPr lang="en-US" dirty="0"/>
              <a:t>Application Programming </a:t>
            </a:r>
            <a:r>
              <a:rPr lang="en-US" dirty="0" smtClean="0"/>
              <a:t>Interface</a:t>
            </a:r>
          </a:p>
          <a:p>
            <a:r>
              <a:rPr lang="en-US" dirty="0" smtClean="0"/>
              <a:t>Interface designed by official web developers, users can access API and get the information they want easily.</a:t>
            </a:r>
          </a:p>
          <a:p>
            <a:r>
              <a:rPr lang="en-US" dirty="0" smtClean="0"/>
              <a:t>Google, Facebook, Twitter, Weibo, </a:t>
            </a:r>
            <a:r>
              <a:rPr lang="mr-IN" dirty="0" smtClean="0"/>
              <a:t>…</a:t>
            </a:r>
            <a:r>
              <a:rPr lang="en-US" dirty="0" smtClean="0"/>
              <a:t>  Many websites have their own API.</a:t>
            </a:r>
          </a:p>
          <a:p>
            <a:r>
              <a:rPr lang="en-US" dirty="0" smtClean="0"/>
              <a:t>However, API has limitations: You Need Pay for the Service!!</a:t>
            </a:r>
          </a:p>
          <a:p>
            <a:pPr lvl="1"/>
            <a:r>
              <a:rPr lang="en-US" dirty="0" smtClean="0"/>
              <a:t>Free users --- limited access opportunity for each day</a:t>
            </a:r>
          </a:p>
          <a:p>
            <a:pPr lvl="1"/>
            <a:endParaRPr lang="en-US" dirty="0" smtClean="0"/>
          </a:p>
          <a:p>
            <a:endParaRPr lang="en-US" dirty="0"/>
          </a:p>
        </p:txBody>
      </p:sp>
    </p:spTree>
    <p:extLst>
      <p:ext uri="{BB962C8B-B14F-4D97-AF65-F5344CB8AC3E}">
        <p14:creationId xmlns:p14="http://schemas.microsoft.com/office/powerpoint/2010/main" val="4352918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Graph Exploration</a:t>
            </a:r>
            <a:endParaRPr lang="en-US" dirty="0"/>
          </a:p>
        </p:txBody>
      </p:sp>
      <p:sp>
        <p:nvSpPr>
          <p:cNvPr id="3" name="Content Placeholder 2"/>
          <p:cNvSpPr>
            <a:spLocks noGrp="1"/>
          </p:cNvSpPr>
          <p:nvPr>
            <p:ph idx="1"/>
          </p:nvPr>
        </p:nvSpPr>
        <p:spPr/>
        <p:txBody>
          <a:bodyPr/>
          <a:lstStyle/>
          <a:p>
            <a:r>
              <a:rPr lang="en-US" dirty="0" smtClean="0"/>
              <a:t>If we want to explore </a:t>
            </a:r>
            <a:r>
              <a:rPr lang="en-US" dirty="0"/>
              <a:t>every vertex and every </a:t>
            </a:r>
            <a:r>
              <a:rPr lang="en-US" dirty="0" smtClean="0"/>
              <a:t>edge in a graph, where should we start?</a:t>
            </a:r>
          </a:p>
          <a:p>
            <a:r>
              <a:rPr lang="en-US" dirty="0" smtClean="0"/>
              <a:t>Two well-know methods:</a:t>
            </a:r>
          </a:p>
          <a:p>
            <a:r>
              <a:rPr lang="en-US" dirty="0" smtClean="0"/>
              <a:t>BFS --- Breadth-first Search</a:t>
            </a:r>
          </a:p>
          <a:p>
            <a:r>
              <a:rPr lang="en-US" dirty="0" smtClean="0"/>
              <a:t>DFS --- Depth-first Search</a:t>
            </a:r>
            <a:endParaRPr lang="en-US" dirty="0"/>
          </a:p>
        </p:txBody>
      </p:sp>
      <p:pic>
        <p:nvPicPr>
          <p:cNvPr id="4" name="Picture 3"/>
          <p:cNvPicPr>
            <a:picLocks noChangeAspect="1"/>
          </p:cNvPicPr>
          <p:nvPr/>
        </p:nvPicPr>
        <p:blipFill>
          <a:blip r:embed="rId2"/>
          <a:stretch>
            <a:fillRect/>
          </a:stretch>
        </p:blipFill>
        <p:spPr>
          <a:xfrm>
            <a:off x="9171048" y="487100"/>
            <a:ext cx="2755900" cy="1752600"/>
          </a:xfrm>
          <a:prstGeom prst="rect">
            <a:avLst/>
          </a:prstGeom>
        </p:spPr>
      </p:pic>
    </p:spTree>
    <p:extLst>
      <p:ext uri="{BB962C8B-B14F-4D97-AF65-F5344CB8AC3E}">
        <p14:creationId xmlns:p14="http://schemas.microsoft.com/office/powerpoint/2010/main" val="12128616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Breadth-first Search</a:t>
            </a:r>
          </a:p>
        </p:txBody>
      </p:sp>
      <p:sp>
        <p:nvSpPr>
          <p:cNvPr id="3" name="Content Placeholder 2"/>
          <p:cNvSpPr>
            <a:spLocks noGrp="1"/>
          </p:cNvSpPr>
          <p:nvPr>
            <p:ph idx="1"/>
          </p:nvPr>
        </p:nvSpPr>
        <p:spPr/>
        <p:txBody>
          <a:bodyPr>
            <a:normAutofit/>
          </a:bodyPr>
          <a:lstStyle/>
          <a:p>
            <a:r>
              <a:rPr lang="en-US" dirty="0" smtClean="0"/>
              <a:t>Explore the graph and transform graph to a tree:</a:t>
            </a:r>
          </a:p>
          <a:p>
            <a:r>
              <a:rPr lang="en-US" dirty="0" smtClean="0"/>
              <a:t>Pick </a:t>
            </a:r>
            <a:r>
              <a:rPr lang="en-US" dirty="0"/>
              <a:t>a </a:t>
            </a:r>
            <a:r>
              <a:rPr lang="en-US" i="1" dirty="0"/>
              <a:t>source </a:t>
            </a:r>
            <a:r>
              <a:rPr lang="en-US" i="1" dirty="0" smtClean="0"/>
              <a:t>vertex </a:t>
            </a:r>
            <a:r>
              <a:rPr lang="en-US" dirty="0" smtClean="0"/>
              <a:t>to </a:t>
            </a:r>
            <a:r>
              <a:rPr lang="en-US" dirty="0"/>
              <a:t>be the root</a:t>
            </a:r>
          </a:p>
          <a:p>
            <a:pPr lvl="1"/>
            <a:r>
              <a:rPr lang="en-US" dirty="0" smtClean="0"/>
              <a:t>Find root’s all children</a:t>
            </a:r>
          </a:p>
          <a:p>
            <a:pPr lvl="1"/>
            <a:r>
              <a:rPr lang="en-US" dirty="0"/>
              <a:t>T</a:t>
            </a:r>
            <a:r>
              <a:rPr lang="en-US" dirty="0" smtClean="0"/>
              <a:t>hen pick a child of </a:t>
            </a:r>
            <a:r>
              <a:rPr lang="en-US" dirty="0"/>
              <a:t>root’s all </a:t>
            </a:r>
            <a:r>
              <a:rPr lang="en-US" dirty="0" smtClean="0"/>
              <a:t>children, find its all children</a:t>
            </a:r>
          </a:p>
          <a:p>
            <a:pPr lvl="1"/>
            <a:r>
              <a:rPr lang="mr-IN" dirty="0" smtClean="0"/>
              <a:t>…</a:t>
            </a:r>
            <a:endParaRPr lang="en-US" dirty="0"/>
          </a:p>
          <a:p>
            <a:endParaRPr lang="en-US" dirty="0"/>
          </a:p>
        </p:txBody>
      </p:sp>
    </p:spTree>
    <p:extLst>
      <p:ext uri="{BB962C8B-B14F-4D97-AF65-F5344CB8AC3E}">
        <p14:creationId xmlns:p14="http://schemas.microsoft.com/office/powerpoint/2010/main" val="508859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Depth-first Search</a:t>
            </a:r>
          </a:p>
        </p:txBody>
      </p:sp>
      <p:sp>
        <p:nvSpPr>
          <p:cNvPr id="3" name="Content Placeholder 2"/>
          <p:cNvSpPr>
            <a:spLocks noGrp="1"/>
          </p:cNvSpPr>
          <p:nvPr>
            <p:ph idx="1"/>
          </p:nvPr>
        </p:nvSpPr>
        <p:spPr/>
        <p:txBody>
          <a:bodyPr/>
          <a:lstStyle/>
          <a:p>
            <a:r>
              <a:rPr lang="en-US" dirty="0"/>
              <a:t>Explore the graph and transform graph to a tree</a:t>
            </a:r>
            <a:r>
              <a:rPr lang="en-US" dirty="0" smtClean="0"/>
              <a:t>:</a:t>
            </a:r>
          </a:p>
          <a:p>
            <a:r>
              <a:rPr lang="en-US" dirty="0"/>
              <a:t>Pick a </a:t>
            </a:r>
            <a:r>
              <a:rPr lang="en-US" i="1" dirty="0"/>
              <a:t>source vertex </a:t>
            </a:r>
            <a:r>
              <a:rPr lang="en-US" dirty="0"/>
              <a:t>to be the </a:t>
            </a:r>
            <a:r>
              <a:rPr lang="en-US" dirty="0" smtClean="0"/>
              <a:t>root:</a:t>
            </a:r>
          </a:p>
          <a:p>
            <a:pPr lvl="1"/>
            <a:r>
              <a:rPr lang="en-US" dirty="0" smtClean="0"/>
              <a:t>Step1: Find and pick a child of root</a:t>
            </a:r>
          </a:p>
          <a:p>
            <a:pPr lvl="1"/>
            <a:r>
              <a:rPr lang="en-US" dirty="0" smtClean="0"/>
              <a:t>Step 2: Find and pick a child of the child of root</a:t>
            </a:r>
          </a:p>
          <a:p>
            <a:pPr lvl="1"/>
            <a:r>
              <a:rPr lang="mr-IN" dirty="0" smtClean="0"/>
              <a:t>…</a:t>
            </a:r>
            <a:endParaRPr lang="en-US" dirty="0" smtClean="0"/>
          </a:p>
          <a:p>
            <a:pPr lvl="1"/>
            <a:r>
              <a:rPr lang="en-US" dirty="0" smtClean="0"/>
              <a:t>Step 3: Until can not find a child, then go back to previous child, repeat step 1</a:t>
            </a:r>
          </a:p>
          <a:p>
            <a:pPr lvl="1"/>
            <a:endParaRPr lang="en-US" dirty="0"/>
          </a:p>
          <a:p>
            <a:endParaRPr lang="en-US" dirty="0"/>
          </a:p>
        </p:txBody>
      </p:sp>
    </p:spTree>
    <p:extLst>
      <p:ext uri="{BB962C8B-B14F-4D97-AF65-F5344CB8AC3E}">
        <p14:creationId xmlns:p14="http://schemas.microsoft.com/office/powerpoint/2010/main" val="8026251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685800"/>
            <a:ext cx="10018713" cy="1752599"/>
          </a:xfrm>
        </p:spPr>
        <p:txBody>
          <a:bodyPr/>
          <a:lstStyle/>
          <a:p>
            <a:r>
              <a:rPr lang="en-US" dirty="0" smtClean="0"/>
              <a:t>Shortest Path</a:t>
            </a:r>
            <a:endParaRPr lang="en-US" dirty="0"/>
          </a:p>
        </p:txBody>
      </p:sp>
      <p:sp>
        <p:nvSpPr>
          <p:cNvPr id="3" name="Content Placeholder 2"/>
          <p:cNvSpPr>
            <a:spLocks noGrp="1"/>
          </p:cNvSpPr>
          <p:nvPr>
            <p:ph idx="1"/>
          </p:nvPr>
        </p:nvSpPr>
        <p:spPr/>
        <p:txBody>
          <a:bodyPr>
            <a:normAutofit/>
          </a:bodyPr>
          <a:lstStyle/>
          <a:p>
            <a:r>
              <a:rPr lang="en-US" dirty="0" smtClean="0"/>
              <a:t>Edges can have distance (or weights, costs)</a:t>
            </a:r>
          </a:p>
          <a:p>
            <a:r>
              <a:rPr lang="en-US" dirty="0" smtClean="0"/>
              <a:t>How to find a shortest path from source to target node?</a:t>
            </a:r>
          </a:p>
          <a:p>
            <a:r>
              <a:rPr lang="en-US" dirty="0" smtClean="0"/>
              <a:t>Dijkstra’s Algorithm: For </a:t>
            </a:r>
            <a:r>
              <a:rPr lang="en-US" dirty="0"/>
              <a:t>a given source node in the graph, the algorithm finds the shortest path between that node and every </a:t>
            </a:r>
            <a:r>
              <a:rPr lang="en-US" dirty="0" smtClean="0"/>
              <a:t>other nodes</a:t>
            </a:r>
          </a:p>
          <a:p>
            <a:endParaRPr lang="en-US" dirty="0"/>
          </a:p>
          <a:p>
            <a:endParaRPr lang="en-US" dirty="0"/>
          </a:p>
          <a:p>
            <a:endParaRPr lang="en-US" dirty="0" smtClean="0"/>
          </a:p>
          <a:p>
            <a:endParaRPr lang="en-US" dirty="0"/>
          </a:p>
        </p:txBody>
      </p:sp>
      <p:sp>
        <p:nvSpPr>
          <p:cNvPr id="4" name="Oval 3"/>
          <p:cNvSpPr/>
          <p:nvPr/>
        </p:nvSpPr>
        <p:spPr>
          <a:xfrm>
            <a:off x="9051403" y="685800"/>
            <a:ext cx="462987" cy="4166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en-US" dirty="0"/>
          </a:p>
        </p:txBody>
      </p:sp>
      <p:sp>
        <p:nvSpPr>
          <p:cNvPr id="5" name="Oval 4"/>
          <p:cNvSpPr/>
          <p:nvPr/>
        </p:nvSpPr>
        <p:spPr>
          <a:xfrm>
            <a:off x="10639064" y="685800"/>
            <a:ext cx="462987" cy="4166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2</a:t>
            </a:r>
            <a:endParaRPr lang="en-US" dirty="0"/>
          </a:p>
        </p:txBody>
      </p:sp>
      <p:sp>
        <p:nvSpPr>
          <p:cNvPr id="6" name="Oval 5"/>
          <p:cNvSpPr/>
          <p:nvPr/>
        </p:nvSpPr>
        <p:spPr>
          <a:xfrm>
            <a:off x="9051403" y="1671577"/>
            <a:ext cx="462987" cy="4166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3</a:t>
            </a:r>
            <a:endParaRPr lang="en-US" dirty="0"/>
          </a:p>
        </p:txBody>
      </p:sp>
      <p:sp>
        <p:nvSpPr>
          <p:cNvPr id="7" name="Oval 6"/>
          <p:cNvSpPr/>
          <p:nvPr/>
        </p:nvSpPr>
        <p:spPr>
          <a:xfrm>
            <a:off x="10639064" y="1671577"/>
            <a:ext cx="462987" cy="4166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4</a:t>
            </a:r>
            <a:endParaRPr lang="en-US" dirty="0"/>
          </a:p>
        </p:txBody>
      </p:sp>
      <p:cxnSp>
        <p:nvCxnSpPr>
          <p:cNvPr id="8" name="Straight Arrow Connector 7"/>
          <p:cNvCxnSpPr>
            <a:stCxn id="7" idx="6"/>
            <a:endCxn id="8" idx="2"/>
          </p:cNvCxnSpPr>
          <p:nvPr/>
        </p:nvCxnSpPr>
        <p:spPr>
          <a:xfrm>
            <a:off x="9514390" y="894144"/>
            <a:ext cx="112467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p:cNvCxnSpPr>
            <a:stCxn id="7" idx="4"/>
            <a:endCxn id="9" idx="0"/>
          </p:cNvCxnSpPr>
          <p:nvPr/>
        </p:nvCxnSpPr>
        <p:spPr>
          <a:xfrm>
            <a:off x="9282897" y="1102488"/>
            <a:ext cx="0" cy="5690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p:cNvCxnSpPr>
            <a:stCxn id="7" idx="5"/>
            <a:endCxn id="10" idx="1"/>
          </p:cNvCxnSpPr>
          <p:nvPr/>
        </p:nvCxnSpPr>
        <p:spPr>
          <a:xfrm>
            <a:off x="9446587" y="1041465"/>
            <a:ext cx="1260280" cy="6911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p:cNvCxnSpPr>
            <a:stCxn id="10" idx="2"/>
            <a:endCxn id="9" idx="6"/>
          </p:cNvCxnSpPr>
          <p:nvPr/>
        </p:nvCxnSpPr>
        <p:spPr>
          <a:xfrm flipH="1">
            <a:off x="9514390" y="1879921"/>
            <a:ext cx="112467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p:cNvCxnSpPr>
            <a:stCxn id="10" idx="0"/>
            <a:endCxn id="7" idx="6"/>
          </p:cNvCxnSpPr>
          <p:nvPr/>
        </p:nvCxnSpPr>
        <p:spPr>
          <a:xfrm flipH="1" flipV="1">
            <a:off x="9514390" y="894144"/>
            <a:ext cx="1356168" cy="77743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TextBox 12"/>
          <p:cNvSpPr txBox="1"/>
          <p:nvPr/>
        </p:nvSpPr>
        <p:spPr>
          <a:xfrm>
            <a:off x="9932043" y="595178"/>
            <a:ext cx="520861" cy="369332"/>
          </a:xfrm>
          <a:prstGeom prst="rect">
            <a:avLst/>
          </a:prstGeom>
          <a:noFill/>
        </p:spPr>
        <p:txBody>
          <a:bodyPr wrap="square" rtlCol="0">
            <a:spAutoFit/>
          </a:bodyPr>
          <a:lstStyle/>
          <a:p>
            <a:r>
              <a:rPr lang="en-US" smtClean="0"/>
              <a:t>1</a:t>
            </a:r>
            <a:endParaRPr lang="en-US"/>
          </a:p>
        </p:txBody>
      </p:sp>
      <p:sp>
        <p:nvSpPr>
          <p:cNvPr id="14" name="TextBox 13"/>
          <p:cNvSpPr txBox="1"/>
          <p:nvPr/>
        </p:nvSpPr>
        <p:spPr>
          <a:xfrm>
            <a:off x="9051403" y="1282860"/>
            <a:ext cx="231493" cy="369332"/>
          </a:xfrm>
          <a:prstGeom prst="rect">
            <a:avLst/>
          </a:prstGeom>
          <a:noFill/>
        </p:spPr>
        <p:txBody>
          <a:bodyPr wrap="square" rtlCol="0">
            <a:spAutoFit/>
          </a:bodyPr>
          <a:lstStyle/>
          <a:p>
            <a:r>
              <a:rPr lang="en-US" dirty="0" smtClean="0"/>
              <a:t>3</a:t>
            </a:r>
            <a:endParaRPr lang="en-US" dirty="0"/>
          </a:p>
        </p:txBody>
      </p:sp>
      <p:sp>
        <p:nvSpPr>
          <p:cNvPr id="15" name="TextBox 14"/>
          <p:cNvSpPr txBox="1"/>
          <p:nvPr/>
        </p:nvSpPr>
        <p:spPr>
          <a:xfrm>
            <a:off x="9838481" y="1912972"/>
            <a:ext cx="520861" cy="369332"/>
          </a:xfrm>
          <a:prstGeom prst="rect">
            <a:avLst/>
          </a:prstGeom>
          <a:noFill/>
        </p:spPr>
        <p:txBody>
          <a:bodyPr wrap="square" rtlCol="0">
            <a:spAutoFit/>
          </a:bodyPr>
          <a:lstStyle/>
          <a:p>
            <a:r>
              <a:rPr lang="en-US" dirty="0" smtClean="0"/>
              <a:t>2</a:t>
            </a:r>
            <a:endParaRPr lang="en-US" dirty="0"/>
          </a:p>
        </p:txBody>
      </p:sp>
      <p:sp>
        <p:nvSpPr>
          <p:cNvPr id="16" name="TextBox 15"/>
          <p:cNvSpPr txBox="1"/>
          <p:nvPr/>
        </p:nvSpPr>
        <p:spPr>
          <a:xfrm>
            <a:off x="9734309" y="1282860"/>
            <a:ext cx="342418" cy="369332"/>
          </a:xfrm>
          <a:prstGeom prst="rect">
            <a:avLst/>
          </a:prstGeom>
          <a:noFill/>
        </p:spPr>
        <p:txBody>
          <a:bodyPr wrap="square" rtlCol="0">
            <a:spAutoFit/>
          </a:bodyPr>
          <a:lstStyle/>
          <a:p>
            <a:r>
              <a:rPr lang="en-US" dirty="0" smtClean="0"/>
              <a:t>6</a:t>
            </a:r>
            <a:endParaRPr lang="en-US" dirty="0"/>
          </a:p>
        </p:txBody>
      </p:sp>
      <p:sp>
        <p:nvSpPr>
          <p:cNvPr id="17" name="TextBox 16"/>
          <p:cNvSpPr txBox="1"/>
          <p:nvPr/>
        </p:nvSpPr>
        <p:spPr>
          <a:xfrm>
            <a:off x="10098911" y="1041465"/>
            <a:ext cx="353993" cy="369332"/>
          </a:xfrm>
          <a:prstGeom prst="rect">
            <a:avLst/>
          </a:prstGeom>
          <a:noFill/>
        </p:spPr>
        <p:txBody>
          <a:bodyPr wrap="square" rtlCol="0">
            <a:spAutoFit/>
          </a:bodyPr>
          <a:lstStyle/>
          <a:p>
            <a:r>
              <a:rPr lang="en-US" dirty="0" smtClean="0"/>
              <a:t>6</a:t>
            </a:r>
            <a:endParaRPr lang="en-US" dirty="0"/>
          </a:p>
        </p:txBody>
      </p:sp>
    </p:spTree>
    <p:extLst>
      <p:ext uri="{BB962C8B-B14F-4D97-AF65-F5344CB8AC3E}">
        <p14:creationId xmlns:p14="http://schemas.microsoft.com/office/powerpoint/2010/main" val="5070448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r>
            <a:br>
              <a:rPr lang="en-US" dirty="0"/>
            </a:br>
            <a:r>
              <a:rPr lang="en-US" dirty="0" smtClean="0"/>
              <a:t>Properties </a:t>
            </a:r>
            <a:r>
              <a:rPr lang="en-US" dirty="0"/>
              <a:t>of </a:t>
            </a:r>
            <a:r>
              <a:rPr lang="en-US" dirty="0" smtClean="0"/>
              <a:t>Social Network </a:t>
            </a:r>
            <a:r>
              <a:rPr lang="en-US" dirty="0"/>
              <a:t>Graphs</a:t>
            </a:r>
            <a:br>
              <a:rPr lang="en-US" dirty="0"/>
            </a:br>
            <a:endParaRPr lang="en-US" dirty="0"/>
          </a:p>
        </p:txBody>
      </p:sp>
      <p:sp>
        <p:nvSpPr>
          <p:cNvPr id="3" name="Content Placeholder 2"/>
          <p:cNvSpPr>
            <a:spLocks noGrp="1"/>
          </p:cNvSpPr>
          <p:nvPr>
            <p:ph idx="1"/>
          </p:nvPr>
        </p:nvSpPr>
        <p:spPr>
          <a:xfrm>
            <a:off x="1484311" y="3164710"/>
            <a:ext cx="10018713" cy="3124201"/>
          </a:xfrm>
        </p:spPr>
        <p:txBody>
          <a:bodyPr>
            <a:normAutofit fontScale="92500" lnSpcReduction="20000"/>
          </a:bodyPr>
          <a:lstStyle/>
          <a:p>
            <a:r>
              <a:rPr lang="en-US" dirty="0" smtClean="0"/>
              <a:t>Locality</a:t>
            </a:r>
          </a:p>
          <a:p>
            <a:pPr lvl="1"/>
            <a:r>
              <a:rPr lang="en-US" dirty="0" smtClean="0"/>
              <a:t>A </a:t>
            </a:r>
            <a:r>
              <a:rPr lang="en-US" dirty="0"/>
              <a:t>graph exhibits </a:t>
            </a:r>
            <a:r>
              <a:rPr lang="en-US" i="1" dirty="0" smtClean="0"/>
              <a:t>locality </a:t>
            </a:r>
            <a:r>
              <a:rPr lang="en-US" dirty="0" smtClean="0"/>
              <a:t>if </a:t>
            </a:r>
            <a:r>
              <a:rPr lang="en-US" dirty="0"/>
              <a:t>when there is an edge from x to y and an edge from y to z, then the probability of an edge from x to z is higher than one would expect given the number of nodes and edges in the graph</a:t>
            </a:r>
            <a:r>
              <a:rPr lang="en-US" dirty="0" smtClean="0"/>
              <a:t>.</a:t>
            </a:r>
          </a:p>
          <a:p>
            <a:pPr lvl="1"/>
            <a:r>
              <a:rPr lang="en-US" dirty="0" smtClean="0"/>
              <a:t>X is a friend of  Y and Z, then Y and Z have high probability to be friends</a:t>
            </a:r>
          </a:p>
          <a:p>
            <a:r>
              <a:rPr lang="en-US" i="1" dirty="0" smtClean="0"/>
              <a:t>Small-world </a:t>
            </a:r>
            <a:r>
              <a:rPr lang="en-US" i="1" dirty="0"/>
              <a:t>property </a:t>
            </a:r>
            <a:endParaRPr lang="en-US" i="1" dirty="0" smtClean="0"/>
          </a:p>
          <a:p>
            <a:pPr lvl="1"/>
            <a:r>
              <a:rPr lang="en-US" dirty="0" smtClean="0"/>
              <a:t>Many </a:t>
            </a:r>
            <a:r>
              <a:rPr lang="en-US" dirty="0"/>
              <a:t>very large graphs have small </a:t>
            </a:r>
            <a:r>
              <a:rPr lang="en-US" i="1" dirty="0"/>
              <a:t>diameter</a:t>
            </a:r>
            <a:r>
              <a:rPr lang="en-US" dirty="0"/>
              <a:t>(maximum distance between two nodes</a:t>
            </a:r>
            <a:r>
              <a:rPr lang="en-US" dirty="0" smtClean="0"/>
              <a:t>).</a:t>
            </a:r>
          </a:p>
          <a:p>
            <a:pPr lvl="1"/>
            <a:r>
              <a:rPr lang="en-US" dirty="0" smtClean="0"/>
              <a:t>6 </a:t>
            </a:r>
            <a:r>
              <a:rPr lang="en-US" dirty="0"/>
              <a:t>degrees of Kevin Bacon. Any two people on Earth </a:t>
            </a:r>
            <a:r>
              <a:rPr lang="en-US" dirty="0" smtClean="0"/>
              <a:t>are </a:t>
            </a:r>
            <a:r>
              <a:rPr lang="en-US" b="1" dirty="0" smtClean="0"/>
              <a:t>six </a:t>
            </a:r>
            <a:r>
              <a:rPr lang="en-US" dirty="0" smtClean="0"/>
              <a:t>or </a:t>
            </a:r>
            <a:r>
              <a:rPr lang="en-US" dirty="0"/>
              <a:t>fewer acquaintance links apart.</a:t>
            </a:r>
          </a:p>
          <a:p>
            <a:pPr lvl="1"/>
            <a:endParaRPr lang="en-US" dirty="0"/>
          </a:p>
          <a:p>
            <a:pPr lvl="1"/>
            <a:endParaRPr lang="en-US" dirty="0"/>
          </a:p>
          <a:p>
            <a:endParaRPr lang="en-US" dirty="0"/>
          </a:p>
          <a:p>
            <a:endParaRPr lang="en-US" dirty="0"/>
          </a:p>
        </p:txBody>
      </p:sp>
    </p:spTree>
    <p:extLst>
      <p:ext uri="{BB962C8B-B14F-4D97-AF65-F5344CB8AC3E}">
        <p14:creationId xmlns:p14="http://schemas.microsoft.com/office/powerpoint/2010/main" val="6803006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r>
            <a:br>
              <a:rPr lang="en-US" dirty="0"/>
            </a:br>
            <a:r>
              <a:rPr lang="en-US" i="1" dirty="0"/>
              <a:t> Community </a:t>
            </a:r>
            <a:r>
              <a:rPr lang="en-US" dirty="0"/>
              <a:t/>
            </a:r>
            <a:br>
              <a:rPr lang="en-US" dirty="0"/>
            </a:br>
            <a:endParaRPr lang="en-US" dirty="0"/>
          </a:p>
        </p:txBody>
      </p:sp>
      <p:sp>
        <p:nvSpPr>
          <p:cNvPr id="3" name="Content Placeholder 2"/>
          <p:cNvSpPr>
            <a:spLocks noGrp="1"/>
          </p:cNvSpPr>
          <p:nvPr>
            <p:ph idx="1"/>
          </p:nvPr>
        </p:nvSpPr>
        <p:spPr/>
        <p:txBody>
          <a:bodyPr>
            <a:normAutofit/>
          </a:bodyPr>
          <a:lstStyle/>
          <a:p>
            <a:r>
              <a:rPr lang="en-US" dirty="0" smtClean="0"/>
              <a:t>Social networks</a:t>
            </a:r>
            <a:r>
              <a:rPr lang="en-US" dirty="0"/>
              <a:t> contain communities </a:t>
            </a:r>
            <a:r>
              <a:rPr lang="en-US" dirty="0" smtClean="0"/>
              <a:t>of entities </a:t>
            </a:r>
            <a:r>
              <a:rPr lang="en-US" dirty="0"/>
              <a:t>that are connected by many </a:t>
            </a:r>
            <a:r>
              <a:rPr lang="en-US" dirty="0" smtClean="0"/>
              <a:t>edges</a:t>
            </a:r>
          </a:p>
          <a:p>
            <a:r>
              <a:rPr lang="en-US" i="1" dirty="0" smtClean="0"/>
              <a:t>Community</a:t>
            </a:r>
            <a:r>
              <a:rPr lang="en-US" dirty="0"/>
              <a:t>= set of nodes with an unusually high density of </a:t>
            </a:r>
            <a:r>
              <a:rPr lang="en-US" dirty="0" smtClean="0"/>
              <a:t>edges</a:t>
            </a:r>
          </a:p>
          <a:p>
            <a:r>
              <a:rPr lang="en-US" dirty="0" smtClean="0"/>
              <a:t>How to identify communities?</a:t>
            </a:r>
          </a:p>
          <a:p>
            <a:endParaRPr lang="en-US" dirty="0"/>
          </a:p>
        </p:txBody>
      </p:sp>
    </p:spTree>
    <p:extLst>
      <p:ext uri="{BB962C8B-B14F-4D97-AF65-F5344CB8AC3E}">
        <p14:creationId xmlns:p14="http://schemas.microsoft.com/office/powerpoint/2010/main" val="7024582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2880" y="164939"/>
            <a:ext cx="10018713" cy="1752599"/>
          </a:xfrm>
        </p:spPr>
        <p:txBody>
          <a:bodyPr/>
          <a:lstStyle/>
          <a:p>
            <a:r>
              <a:rPr lang="en-US" dirty="0" err="1" smtClean="0"/>
              <a:t>Betweenness</a:t>
            </a:r>
            <a:endParaRPr lang="en-US" dirty="0"/>
          </a:p>
        </p:txBody>
      </p:sp>
      <p:sp>
        <p:nvSpPr>
          <p:cNvPr id="3" name="Content Placeholder 2"/>
          <p:cNvSpPr>
            <a:spLocks noGrp="1"/>
          </p:cNvSpPr>
          <p:nvPr>
            <p:ph idx="1"/>
          </p:nvPr>
        </p:nvSpPr>
        <p:spPr>
          <a:xfrm>
            <a:off x="1334293" y="1766574"/>
            <a:ext cx="10018713" cy="3124201"/>
          </a:xfrm>
        </p:spPr>
        <p:txBody>
          <a:bodyPr>
            <a:normAutofit fontScale="92500" lnSpcReduction="10000"/>
          </a:bodyPr>
          <a:lstStyle/>
          <a:p>
            <a:r>
              <a:rPr lang="en-US" dirty="0"/>
              <a:t> For every pair of </a:t>
            </a:r>
            <a:r>
              <a:rPr lang="en-US" dirty="0" smtClean="0"/>
              <a:t>vertices, </a:t>
            </a:r>
            <a:r>
              <a:rPr lang="en-US" dirty="0"/>
              <a:t>there exists at least one shortest path between the vertices such that either the number of edges that the path passes through (for unweighted graphs) or the sum of the weights of the edges (for weighted graphs) is minimized</a:t>
            </a:r>
            <a:r>
              <a:rPr lang="en-US" dirty="0" smtClean="0"/>
              <a:t>.</a:t>
            </a:r>
          </a:p>
          <a:p>
            <a:r>
              <a:rPr lang="en-US" dirty="0" smtClean="0"/>
              <a:t> </a:t>
            </a:r>
            <a:r>
              <a:rPr lang="en-US" dirty="0"/>
              <a:t>The </a:t>
            </a:r>
            <a:r>
              <a:rPr lang="en-US" dirty="0" err="1"/>
              <a:t>betweenness</a:t>
            </a:r>
            <a:r>
              <a:rPr lang="en-US" dirty="0"/>
              <a:t> centrality for each vertex is the number of these shortest paths that pass through the vertex. </a:t>
            </a:r>
            <a:endParaRPr lang="en-US" dirty="0" smtClean="0"/>
          </a:p>
          <a:p>
            <a:r>
              <a:rPr lang="en-US" dirty="0" smtClean="0"/>
              <a:t>Edges </a:t>
            </a:r>
            <a:r>
              <a:rPr lang="en-US" dirty="0"/>
              <a:t>of high </a:t>
            </a:r>
            <a:r>
              <a:rPr lang="en-US" dirty="0" err="1" smtClean="0"/>
              <a:t>betweenness</a:t>
            </a:r>
            <a:r>
              <a:rPr lang="en-US" dirty="0" smtClean="0"/>
              <a:t> can separate communities</a:t>
            </a:r>
          </a:p>
          <a:p>
            <a:r>
              <a:rPr lang="en-US" dirty="0"/>
              <a:t>The Girvan-Newman </a:t>
            </a:r>
            <a:r>
              <a:rPr lang="en-US" dirty="0" smtClean="0"/>
              <a:t>Algorithm --- compute </a:t>
            </a:r>
            <a:r>
              <a:rPr lang="en-US" dirty="0" err="1" smtClean="0"/>
              <a:t>betweeness</a:t>
            </a:r>
            <a:endParaRPr lang="en-US" dirty="0"/>
          </a:p>
          <a:p>
            <a:endParaRPr lang="en-US" dirty="0"/>
          </a:p>
        </p:txBody>
      </p:sp>
      <p:pic>
        <p:nvPicPr>
          <p:cNvPr id="4" name="Picture 3"/>
          <p:cNvPicPr>
            <a:picLocks noChangeAspect="1"/>
          </p:cNvPicPr>
          <p:nvPr/>
        </p:nvPicPr>
        <p:blipFill>
          <a:blip r:embed="rId2"/>
          <a:stretch>
            <a:fillRect/>
          </a:stretch>
        </p:blipFill>
        <p:spPr>
          <a:xfrm>
            <a:off x="157163" y="4739811"/>
            <a:ext cx="5313362" cy="2102778"/>
          </a:xfrm>
          <a:prstGeom prst="rect">
            <a:avLst/>
          </a:prstGeom>
        </p:spPr>
      </p:pic>
      <p:pic>
        <p:nvPicPr>
          <p:cNvPr id="5" name="Picture 4"/>
          <p:cNvPicPr>
            <a:picLocks noChangeAspect="1"/>
          </p:cNvPicPr>
          <p:nvPr/>
        </p:nvPicPr>
        <p:blipFill>
          <a:blip r:embed="rId3"/>
          <a:stretch>
            <a:fillRect/>
          </a:stretch>
        </p:blipFill>
        <p:spPr>
          <a:xfrm>
            <a:off x="6472237" y="4739811"/>
            <a:ext cx="5514975" cy="2148275"/>
          </a:xfrm>
          <a:prstGeom prst="rect">
            <a:avLst/>
          </a:prstGeom>
        </p:spPr>
      </p:pic>
      <p:sp>
        <p:nvSpPr>
          <p:cNvPr id="6" name="Right Arrow 5"/>
          <p:cNvSpPr/>
          <p:nvPr/>
        </p:nvSpPr>
        <p:spPr>
          <a:xfrm>
            <a:off x="5629275" y="5572125"/>
            <a:ext cx="714375" cy="4476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00027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
            </a:r>
            <a:br>
              <a:rPr lang="fr-FR" dirty="0"/>
            </a:br>
            <a:r>
              <a:rPr lang="fr-FR" dirty="0" smtClean="0"/>
              <a:t>Cliques</a:t>
            </a:r>
            <a:r>
              <a:rPr lang="fr-FR" dirty="0"/>
              <a:t/>
            </a:r>
            <a:br>
              <a:rPr lang="fr-FR" dirty="0"/>
            </a:br>
            <a:endParaRPr lang="en-US" dirty="0"/>
          </a:p>
        </p:txBody>
      </p:sp>
      <p:sp>
        <p:nvSpPr>
          <p:cNvPr id="3" name="Content Placeholder 2"/>
          <p:cNvSpPr>
            <a:spLocks noGrp="1"/>
          </p:cNvSpPr>
          <p:nvPr>
            <p:ph idx="1"/>
          </p:nvPr>
        </p:nvSpPr>
        <p:spPr/>
        <p:txBody>
          <a:bodyPr>
            <a:normAutofit/>
          </a:bodyPr>
          <a:lstStyle/>
          <a:p>
            <a:r>
              <a:rPr lang="en-US" i="1" dirty="0" smtClean="0"/>
              <a:t>Cliques </a:t>
            </a:r>
            <a:r>
              <a:rPr lang="en-US" dirty="0" smtClean="0"/>
              <a:t>= </a:t>
            </a:r>
            <a:r>
              <a:rPr lang="en-US" dirty="0"/>
              <a:t>sets of nodes that are fully </a:t>
            </a:r>
            <a:r>
              <a:rPr lang="en-US" dirty="0" smtClean="0"/>
              <a:t>connected(</a:t>
            </a:r>
            <a:r>
              <a:rPr lang="en-US" dirty="0"/>
              <a:t> with </a:t>
            </a:r>
            <a:r>
              <a:rPr lang="en-US" dirty="0" smtClean="0"/>
              <a:t>edges between </a:t>
            </a:r>
            <a:r>
              <a:rPr lang="en-US" dirty="0"/>
              <a:t>any two of </a:t>
            </a:r>
            <a:r>
              <a:rPr lang="en-US" dirty="0" smtClean="0"/>
              <a:t>them).</a:t>
            </a:r>
          </a:p>
          <a:p>
            <a:r>
              <a:rPr lang="en-US" dirty="0" smtClean="0"/>
              <a:t>Example: a family(Mom, Dad, Son) in </a:t>
            </a:r>
            <a:r>
              <a:rPr lang="en-US" dirty="0" err="1" smtClean="0"/>
              <a:t>facebook</a:t>
            </a:r>
            <a:r>
              <a:rPr lang="en-US" dirty="0" smtClean="0"/>
              <a:t> can be a 3-clique</a:t>
            </a:r>
          </a:p>
          <a:p>
            <a:r>
              <a:rPr lang="en-US" dirty="0" smtClean="0"/>
              <a:t>We can grow </a:t>
            </a:r>
            <a:r>
              <a:rPr lang="en-US" dirty="0"/>
              <a:t>a community from a clique by adding nodes</a:t>
            </a:r>
          </a:p>
          <a:p>
            <a:pPr lvl="1"/>
            <a:r>
              <a:rPr lang="en-US" dirty="0" smtClean="0"/>
              <a:t>Prefer </a:t>
            </a:r>
            <a:r>
              <a:rPr lang="en-US" dirty="0"/>
              <a:t>nodes that add more </a:t>
            </a:r>
            <a:r>
              <a:rPr lang="en-US" dirty="0" smtClean="0"/>
              <a:t>edges</a:t>
            </a:r>
          </a:p>
          <a:p>
            <a:pPr lvl="1"/>
            <a:r>
              <a:rPr lang="en-US" dirty="0" smtClean="0"/>
              <a:t>Keep </a:t>
            </a:r>
            <a:r>
              <a:rPr lang="en-US" dirty="0"/>
              <a:t>the fraction of possible edges that are present suitably high</a:t>
            </a:r>
          </a:p>
          <a:p>
            <a:endParaRPr lang="en-US" dirty="0"/>
          </a:p>
          <a:p>
            <a:pPr lvl="1"/>
            <a:endParaRPr lang="en-US" dirty="0"/>
          </a:p>
        </p:txBody>
      </p:sp>
      <p:sp>
        <p:nvSpPr>
          <p:cNvPr id="5" name="Oval 4"/>
          <p:cNvSpPr/>
          <p:nvPr/>
        </p:nvSpPr>
        <p:spPr>
          <a:xfrm>
            <a:off x="9247066" y="350133"/>
            <a:ext cx="869207" cy="7494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Dad</a:t>
            </a:r>
            <a:endParaRPr lang="en-US"/>
          </a:p>
        </p:txBody>
      </p:sp>
      <p:sp>
        <p:nvSpPr>
          <p:cNvPr id="6" name="Oval 5"/>
          <p:cNvSpPr/>
          <p:nvPr/>
        </p:nvSpPr>
        <p:spPr>
          <a:xfrm>
            <a:off x="8299049" y="1449729"/>
            <a:ext cx="1030146" cy="7494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Mom</a:t>
            </a:r>
            <a:endParaRPr lang="en-US" dirty="0"/>
          </a:p>
        </p:txBody>
      </p:sp>
      <p:sp>
        <p:nvSpPr>
          <p:cNvPr id="7" name="Oval 6"/>
          <p:cNvSpPr/>
          <p:nvPr/>
        </p:nvSpPr>
        <p:spPr>
          <a:xfrm>
            <a:off x="10116273" y="1449729"/>
            <a:ext cx="869207" cy="7494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Son</a:t>
            </a:r>
            <a:endParaRPr lang="en-US" dirty="0"/>
          </a:p>
        </p:txBody>
      </p:sp>
      <p:cxnSp>
        <p:nvCxnSpPr>
          <p:cNvPr id="9" name="Straight Connector 8"/>
          <p:cNvCxnSpPr>
            <a:stCxn id="6" idx="0"/>
            <a:endCxn id="5" idx="3"/>
          </p:cNvCxnSpPr>
          <p:nvPr/>
        </p:nvCxnSpPr>
        <p:spPr>
          <a:xfrm flipV="1">
            <a:off x="8814122" y="989838"/>
            <a:ext cx="560236" cy="459891"/>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a:stCxn id="5" idx="5"/>
            <a:endCxn id="7" idx="0"/>
          </p:cNvCxnSpPr>
          <p:nvPr/>
        </p:nvCxnSpPr>
        <p:spPr>
          <a:xfrm>
            <a:off x="9988981" y="989838"/>
            <a:ext cx="561896" cy="459891"/>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a:stCxn id="6" idx="6"/>
            <a:endCxn id="7" idx="2"/>
          </p:cNvCxnSpPr>
          <p:nvPr/>
        </p:nvCxnSpPr>
        <p:spPr>
          <a:xfrm>
            <a:off x="9329195" y="1824460"/>
            <a:ext cx="787078"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57120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53488" y="3222584"/>
            <a:ext cx="10018713" cy="3124201"/>
          </a:xfrm>
        </p:spPr>
        <p:txBody>
          <a:bodyPr>
            <a:normAutofit/>
          </a:bodyPr>
          <a:lstStyle/>
          <a:p>
            <a:r>
              <a:rPr lang="en-US" dirty="0" smtClean="0"/>
              <a:t>Start with {Dad, Mom, Son} (3-clique)</a:t>
            </a:r>
          </a:p>
          <a:p>
            <a:r>
              <a:rPr lang="en-US" dirty="0" smtClean="0"/>
              <a:t>Set threshold = 0.65</a:t>
            </a:r>
            <a:endParaRPr lang="en-US" dirty="0"/>
          </a:p>
          <a:p>
            <a:r>
              <a:rPr lang="en-US" dirty="0" smtClean="0"/>
              <a:t>Add John, fraction </a:t>
            </a:r>
            <a:r>
              <a:rPr lang="en-US" dirty="0"/>
              <a:t>of edges </a:t>
            </a:r>
            <a:r>
              <a:rPr lang="en-US" dirty="0" smtClean="0"/>
              <a:t>= 5/6 = , better than May, while </a:t>
            </a:r>
            <a:r>
              <a:rPr lang="en-US" dirty="0"/>
              <a:t>fraction </a:t>
            </a:r>
            <a:r>
              <a:rPr lang="en-US" dirty="0" smtClean="0"/>
              <a:t>= 4/6 = </a:t>
            </a:r>
          </a:p>
          <a:p>
            <a:r>
              <a:rPr lang="en-US" dirty="0" smtClean="0">
                <a:solidFill>
                  <a:srgbClr val="FF0000"/>
                </a:solidFill>
              </a:rPr>
              <a:t>Why 6</a:t>
            </a:r>
            <a:r>
              <a:rPr lang="en-US" dirty="0" smtClean="0"/>
              <a:t>?</a:t>
            </a:r>
          </a:p>
          <a:p>
            <a:r>
              <a:rPr lang="en-US" dirty="0" smtClean="0"/>
              <a:t>Now community = {Dad, Mom, Son, John}</a:t>
            </a:r>
          </a:p>
          <a:p>
            <a:r>
              <a:rPr lang="en-US" dirty="0" smtClean="0"/>
              <a:t>Add Alan, fraction = 6/10=0.6 &lt; 0.65, </a:t>
            </a:r>
            <a:r>
              <a:rPr lang="en-US" dirty="0"/>
              <a:t>too low</a:t>
            </a:r>
          </a:p>
          <a:p>
            <a:endParaRPr lang="en-US" dirty="0" smtClean="0"/>
          </a:p>
          <a:p>
            <a:endParaRPr lang="en-US" dirty="0"/>
          </a:p>
          <a:p>
            <a:endParaRPr lang="en-US" dirty="0"/>
          </a:p>
        </p:txBody>
      </p:sp>
      <p:sp>
        <p:nvSpPr>
          <p:cNvPr id="4" name="Oval 3"/>
          <p:cNvSpPr/>
          <p:nvPr/>
        </p:nvSpPr>
        <p:spPr>
          <a:xfrm>
            <a:off x="5693638" y="431156"/>
            <a:ext cx="869207" cy="7494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Dad</a:t>
            </a:r>
            <a:endParaRPr lang="en-US"/>
          </a:p>
        </p:txBody>
      </p:sp>
      <p:sp>
        <p:nvSpPr>
          <p:cNvPr id="5" name="Oval 4"/>
          <p:cNvSpPr/>
          <p:nvPr/>
        </p:nvSpPr>
        <p:spPr>
          <a:xfrm>
            <a:off x="4745621" y="1530752"/>
            <a:ext cx="1030146" cy="7494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Mom</a:t>
            </a:r>
            <a:endParaRPr lang="en-US" dirty="0"/>
          </a:p>
        </p:txBody>
      </p:sp>
      <p:sp>
        <p:nvSpPr>
          <p:cNvPr id="6" name="Oval 5"/>
          <p:cNvSpPr/>
          <p:nvPr/>
        </p:nvSpPr>
        <p:spPr>
          <a:xfrm>
            <a:off x="6562845" y="1530752"/>
            <a:ext cx="869207" cy="7494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Son</a:t>
            </a:r>
            <a:endParaRPr lang="en-US" dirty="0"/>
          </a:p>
        </p:txBody>
      </p:sp>
      <p:cxnSp>
        <p:nvCxnSpPr>
          <p:cNvPr id="7" name="Straight Connector 6"/>
          <p:cNvCxnSpPr>
            <a:stCxn id="8" idx="0"/>
            <a:endCxn id="7" idx="3"/>
          </p:cNvCxnSpPr>
          <p:nvPr/>
        </p:nvCxnSpPr>
        <p:spPr>
          <a:xfrm flipV="1">
            <a:off x="5260694" y="1070861"/>
            <a:ext cx="560236" cy="459891"/>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p:cNvCxnSpPr>
            <a:stCxn id="7" idx="5"/>
            <a:endCxn id="9" idx="0"/>
          </p:cNvCxnSpPr>
          <p:nvPr/>
        </p:nvCxnSpPr>
        <p:spPr>
          <a:xfrm>
            <a:off x="6435553" y="1070861"/>
            <a:ext cx="561896" cy="459891"/>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a:stCxn id="8" idx="6"/>
            <a:endCxn id="9" idx="2"/>
          </p:cNvCxnSpPr>
          <p:nvPr/>
        </p:nvCxnSpPr>
        <p:spPr>
          <a:xfrm>
            <a:off x="5775767" y="1905483"/>
            <a:ext cx="787078" cy="0"/>
          </a:xfrm>
          <a:prstGeom prst="line">
            <a:avLst/>
          </a:prstGeom>
        </p:spPr>
        <p:style>
          <a:lnRef idx="3">
            <a:schemeClr val="dk1"/>
          </a:lnRef>
          <a:fillRef idx="0">
            <a:schemeClr val="dk1"/>
          </a:fillRef>
          <a:effectRef idx="2">
            <a:schemeClr val="dk1"/>
          </a:effectRef>
          <a:fontRef idx="minor">
            <a:schemeClr val="tx1"/>
          </a:fontRef>
        </p:style>
      </p:cxnSp>
      <p:sp>
        <p:nvSpPr>
          <p:cNvPr id="10" name="Oval 9"/>
          <p:cNvSpPr/>
          <p:nvPr/>
        </p:nvSpPr>
        <p:spPr>
          <a:xfrm>
            <a:off x="3795944" y="434049"/>
            <a:ext cx="1030146" cy="7494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John</a:t>
            </a:r>
            <a:endParaRPr lang="en-US" dirty="0"/>
          </a:p>
        </p:txBody>
      </p:sp>
      <p:sp>
        <p:nvSpPr>
          <p:cNvPr id="11" name="Oval 10"/>
          <p:cNvSpPr/>
          <p:nvPr/>
        </p:nvSpPr>
        <p:spPr>
          <a:xfrm>
            <a:off x="2033423" y="431155"/>
            <a:ext cx="1030146" cy="7494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Alan</a:t>
            </a:r>
            <a:endParaRPr lang="en-US" dirty="0"/>
          </a:p>
        </p:txBody>
      </p:sp>
      <p:cxnSp>
        <p:nvCxnSpPr>
          <p:cNvPr id="13" name="Straight Connector 12"/>
          <p:cNvCxnSpPr>
            <a:stCxn id="10" idx="6"/>
            <a:endCxn id="4" idx="2"/>
          </p:cNvCxnSpPr>
          <p:nvPr/>
        </p:nvCxnSpPr>
        <p:spPr>
          <a:xfrm flipV="1">
            <a:off x="4826090" y="805887"/>
            <a:ext cx="867548" cy="2893"/>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p:cNvCxnSpPr>
            <a:stCxn id="10" idx="4"/>
            <a:endCxn id="5" idx="1"/>
          </p:cNvCxnSpPr>
          <p:nvPr/>
        </p:nvCxnSpPr>
        <p:spPr>
          <a:xfrm>
            <a:off x="4311017" y="1183510"/>
            <a:ext cx="585465" cy="456998"/>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p:cNvCxnSpPr>
            <a:stCxn id="11" idx="6"/>
            <a:endCxn id="10" idx="2"/>
          </p:cNvCxnSpPr>
          <p:nvPr/>
        </p:nvCxnSpPr>
        <p:spPr>
          <a:xfrm>
            <a:off x="3063569" y="805886"/>
            <a:ext cx="732375" cy="2894"/>
          </a:xfrm>
          <a:prstGeom prst="line">
            <a:avLst/>
          </a:prstGeom>
        </p:spPr>
        <p:style>
          <a:lnRef idx="3">
            <a:schemeClr val="dk1"/>
          </a:lnRef>
          <a:fillRef idx="0">
            <a:schemeClr val="dk1"/>
          </a:fillRef>
          <a:effectRef idx="2">
            <a:schemeClr val="dk1"/>
          </a:effectRef>
          <a:fontRef idx="minor">
            <a:schemeClr val="tx1"/>
          </a:fontRef>
        </p:style>
      </p:cxnSp>
      <p:sp>
        <p:nvSpPr>
          <p:cNvPr id="18" name="Oval 17"/>
          <p:cNvSpPr/>
          <p:nvPr/>
        </p:nvSpPr>
        <p:spPr>
          <a:xfrm>
            <a:off x="2765798" y="1547630"/>
            <a:ext cx="1030146" cy="7494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May</a:t>
            </a:r>
            <a:endParaRPr lang="en-US" dirty="0"/>
          </a:p>
        </p:txBody>
      </p:sp>
      <p:cxnSp>
        <p:nvCxnSpPr>
          <p:cNvPr id="20" name="Straight Connector 19"/>
          <p:cNvCxnSpPr>
            <a:stCxn id="18" idx="6"/>
            <a:endCxn id="5" idx="2"/>
          </p:cNvCxnSpPr>
          <p:nvPr/>
        </p:nvCxnSpPr>
        <p:spPr>
          <a:xfrm flipV="1">
            <a:off x="3795944" y="1905483"/>
            <a:ext cx="949677" cy="16878"/>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73516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84231" y="427038"/>
            <a:ext cx="7202705" cy="3638047"/>
          </a:xfrm>
          <a:prstGeom prst="rect">
            <a:avLst/>
          </a:prstGeom>
        </p:spPr>
      </p:pic>
      <p:pic>
        <p:nvPicPr>
          <p:cNvPr id="5" name="Picture 4"/>
          <p:cNvPicPr>
            <a:picLocks noChangeAspect="1"/>
          </p:cNvPicPr>
          <p:nvPr/>
        </p:nvPicPr>
        <p:blipFill>
          <a:blip r:embed="rId3"/>
          <a:stretch>
            <a:fillRect/>
          </a:stretch>
        </p:blipFill>
        <p:spPr>
          <a:xfrm>
            <a:off x="1632633" y="4127500"/>
            <a:ext cx="9105900" cy="2730500"/>
          </a:xfrm>
          <a:prstGeom prst="rect">
            <a:avLst/>
          </a:prstGeom>
        </p:spPr>
      </p:pic>
    </p:spTree>
    <p:extLst>
      <p:ext uri="{BB962C8B-B14F-4D97-AF65-F5344CB8AC3E}">
        <p14:creationId xmlns:p14="http://schemas.microsoft.com/office/powerpoint/2010/main" val="732017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Crawler</a:t>
            </a:r>
            <a:endParaRPr lang="en-US" dirty="0"/>
          </a:p>
        </p:txBody>
      </p:sp>
      <p:sp>
        <p:nvSpPr>
          <p:cNvPr id="3" name="Content Placeholder 2"/>
          <p:cNvSpPr>
            <a:spLocks noGrp="1"/>
          </p:cNvSpPr>
          <p:nvPr>
            <p:ph idx="1"/>
          </p:nvPr>
        </p:nvSpPr>
        <p:spPr/>
        <p:txBody>
          <a:bodyPr/>
          <a:lstStyle/>
          <a:p>
            <a:r>
              <a:rPr lang="en-US" dirty="0" smtClean="0"/>
              <a:t>A Web Crawler is a program that can extract ,parse and store data from websites to local memory automatically.</a:t>
            </a:r>
          </a:p>
          <a:p>
            <a:r>
              <a:rPr lang="en-US" dirty="0" smtClean="0"/>
              <a:t>In this class, we will learn how to write a </a:t>
            </a:r>
            <a:r>
              <a:rPr lang="en-US" dirty="0" err="1" smtClean="0"/>
              <a:t>weibo</a:t>
            </a:r>
            <a:r>
              <a:rPr lang="en-US" dirty="0" smtClean="0"/>
              <a:t> web crawler.</a:t>
            </a:r>
          </a:p>
          <a:p>
            <a:endParaRPr lang="en-US" dirty="0"/>
          </a:p>
        </p:txBody>
      </p:sp>
      <p:pic>
        <p:nvPicPr>
          <p:cNvPr id="4" name="Picture 3"/>
          <p:cNvPicPr>
            <a:picLocks noChangeAspect="1"/>
          </p:cNvPicPr>
          <p:nvPr/>
        </p:nvPicPr>
        <p:blipFill>
          <a:blip r:embed="rId2"/>
          <a:stretch>
            <a:fillRect/>
          </a:stretch>
        </p:blipFill>
        <p:spPr>
          <a:xfrm>
            <a:off x="1817688" y="0"/>
            <a:ext cx="3098800" cy="3289300"/>
          </a:xfrm>
          <a:prstGeom prst="rect">
            <a:avLst/>
          </a:prstGeom>
        </p:spPr>
      </p:pic>
    </p:spTree>
    <p:extLst>
      <p:ext uri="{BB962C8B-B14F-4D97-AF65-F5344CB8AC3E}">
        <p14:creationId xmlns:p14="http://schemas.microsoft.com/office/powerpoint/2010/main" val="928764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Basic: HTML</a:t>
            </a:r>
            <a:endParaRPr lang="en-US" dirty="0"/>
          </a:p>
        </p:txBody>
      </p:sp>
      <p:sp>
        <p:nvSpPr>
          <p:cNvPr id="3" name="Content Placeholder 2"/>
          <p:cNvSpPr>
            <a:spLocks noGrp="1"/>
          </p:cNvSpPr>
          <p:nvPr>
            <p:ph idx="1"/>
          </p:nvPr>
        </p:nvSpPr>
        <p:spPr>
          <a:xfrm>
            <a:off x="1484310" y="1738312"/>
            <a:ext cx="10018713" cy="3124201"/>
          </a:xfrm>
        </p:spPr>
        <p:txBody>
          <a:bodyPr/>
          <a:lstStyle/>
          <a:p>
            <a:r>
              <a:rPr lang="en-US" b="1" dirty="0" err="1"/>
              <a:t>HyperText</a:t>
            </a:r>
            <a:r>
              <a:rPr lang="en-US" b="1" dirty="0"/>
              <a:t> Markup Language (HTML)</a:t>
            </a:r>
            <a:r>
              <a:rPr lang="en-US" dirty="0"/>
              <a:t> is the core language of nearly all Web content</a:t>
            </a:r>
            <a:r>
              <a:rPr lang="en-US" dirty="0" smtClean="0"/>
              <a:t>.</a:t>
            </a:r>
          </a:p>
          <a:p>
            <a:r>
              <a:rPr lang="en-US" dirty="0"/>
              <a:t>Most of what you see on screen in your browser is described, fundamentally, using HTML. </a:t>
            </a:r>
          </a:p>
        </p:txBody>
      </p:sp>
      <p:pic>
        <p:nvPicPr>
          <p:cNvPr id="4" name="Picture 3"/>
          <p:cNvPicPr>
            <a:picLocks noChangeAspect="1"/>
          </p:cNvPicPr>
          <p:nvPr/>
        </p:nvPicPr>
        <p:blipFill>
          <a:blip r:embed="rId2"/>
          <a:stretch>
            <a:fillRect/>
          </a:stretch>
        </p:blipFill>
        <p:spPr>
          <a:xfrm>
            <a:off x="3559966" y="3854450"/>
            <a:ext cx="5867400" cy="2806700"/>
          </a:xfrm>
          <a:prstGeom prst="rect">
            <a:avLst/>
          </a:prstGeom>
        </p:spPr>
      </p:pic>
    </p:spTree>
    <p:extLst>
      <p:ext uri="{BB962C8B-B14F-4D97-AF65-F5344CB8AC3E}">
        <p14:creationId xmlns:p14="http://schemas.microsoft.com/office/powerpoint/2010/main" val="466683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713072"/>
            <a:ext cx="10018713" cy="1752599"/>
          </a:xfrm>
        </p:spPr>
        <p:txBody>
          <a:bodyPr/>
          <a:lstStyle/>
          <a:p>
            <a:r>
              <a:rPr lang="en-US" dirty="0"/>
              <a:t>Web Basic: HTML</a:t>
            </a:r>
          </a:p>
        </p:txBody>
      </p:sp>
      <p:sp>
        <p:nvSpPr>
          <p:cNvPr id="3" name="Content Placeholder 2"/>
          <p:cNvSpPr>
            <a:spLocks noGrp="1"/>
          </p:cNvSpPr>
          <p:nvPr>
            <p:ph idx="1"/>
          </p:nvPr>
        </p:nvSpPr>
        <p:spPr/>
        <p:txBody>
          <a:bodyPr>
            <a:noAutofit/>
          </a:bodyPr>
          <a:lstStyle/>
          <a:p>
            <a:r>
              <a:rPr lang="en-US" dirty="0" smtClean="0"/>
              <a:t>A </a:t>
            </a:r>
            <a:r>
              <a:rPr lang="en-US" dirty="0"/>
              <a:t>markup language is a set of markup </a:t>
            </a:r>
            <a:r>
              <a:rPr lang="en-US" dirty="0" smtClean="0"/>
              <a:t>tags</a:t>
            </a:r>
          </a:p>
          <a:p>
            <a:r>
              <a:rPr lang="en-US" dirty="0" smtClean="0"/>
              <a:t>Tree structure</a:t>
            </a:r>
          </a:p>
          <a:p>
            <a:pPr marL="0" indent="0">
              <a:buNone/>
            </a:pPr>
            <a:r>
              <a:rPr lang="en-US" sz="1400" dirty="0" smtClean="0"/>
              <a:t>&lt;html&gt;</a:t>
            </a:r>
            <a:r>
              <a:rPr lang="en-US" sz="1400" dirty="0"/>
              <a:t> </a:t>
            </a:r>
            <a:endParaRPr lang="en-US" sz="1400" dirty="0" smtClean="0"/>
          </a:p>
          <a:p>
            <a:pPr marL="457200" lvl="1" indent="0">
              <a:buNone/>
            </a:pPr>
            <a:r>
              <a:rPr lang="en-US" sz="1400" dirty="0" smtClean="0"/>
              <a:t>&lt;head&gt;</a:t>
            </a:r>
          </a:p>
          <a:p>
            <a:pPr marL="914400" lvl="2" indent="0">
              <a:buNone/>
            </a:pPr>
            <a:r>
              <a:rPr lang="en-US" sz="1400" dirty="0" smtClean="0"/>
              <a:t>&lt;title&gt;This is a title&lt;/title&gt;</a:t>
            </a:r>
          </a:p>
          <a:p>
            <a:pPr marL="457200" lvl="1" indent="0">
              <a:buNone/>
            </a:pPr>
            <a:r>
              <a:rPr lang="en-US" sz="1400" dirty="0" smtClean="0"/>
              <a:t>&lt;/head&gt;</a:t>
            </a:r>
          </a:p>
          <a:p>
            <a:pPr marL="457200" lvl="1" indent="0">
              <a:buNone/>
            </a:pPr>
            <a:r>
              <a:rPr lang="en-US" sz="1400" dirty="0" smtClean="0"/>
              <a:t>&lt;body&gt;</a:t>
            </a:r>
          </a:p>
          <a:p>
            <a:pPr marL="457200" lvl="1" indent="0">
              <a:buNone/>
            </a:pPr>
            <a:r>
              <a:rPr lang="en-US" sz="1400" dirty="0"/>
              <a:t>	</a:t>
            </a:r>
            <a:r>
              <a:rPr lang="en-US" sz="1400" dirty="0" smtClean="0"/>
              <a:t>&lt;h1&gt;123456&lt;/h1&gt;</a:t>
            </a:r>
          </a:p>
          <a:p>
            <a:pPr marL="457200" lvl="1" indent="0">
              <a:buNone/>
            </a:pPr>
            <a:r>
              <a:rPr lang="en-US" sz="1400" dirty="0"/>
              <a:t>	</a:t>
            </a:r>
            <a:r>
              <a:rPr lang="en-US" sz="1400" dirty="0" smtClean="0"/>
              <a:t>&lt;div&gt;Text Example&lt;/div&gt;</a:t>
            </a:r>
          </a:p>
          <a:p>
            <a:pPr marL="457200" lvl="1" indent="0">
              <a:buNone/>
            </a:pPr>
            <a:r>
              <a:rPr lang="en-US" sz="1400" dirty="0" smtClean="0"/>
              <a:t>&lt;/body&gt;</a:t>
            </a:r>
          </a:p>
          <a:p>
            <a:pPr marL="0" indent="0">
              <a:buNone/>
            </a:pPr>
            <a:r>
              <a:rPr lang="en-US" sz="1400" dirty="0" smtClean="0"/>
              <a:t>&lt;/html&gt;</a:t>
            </a:r>
            <a:endParaRPr lang="en-US" sz="1400" dirty="0"/>
          </a:p>
          <a:p>
            <a:endParaRPr lang="en-US" dirty="0"/>
          </a:p>
        </p:txBody>
      </p:sp>
      <p:sp>
        <p:nvSpPr>
          <p:cNvPr id="4" name="Right Arrow 3"/>
          <p:cNvSpPr/>
          <p:nvPr/>
        </p:nvSpPr>
        <p:spPr>
          <a:xfrm>
            <a:off x="4884820" y="3982452"/>
            <a:ext cx="1383632" cy="4932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8169442" y="2466944"/>
            <a:ext cx="1155032" cy="400110"/>
          </a:xfrm>
          <a:prstGeom prst="rect">
            <a:avLst/>
          </a:prstGeom>
          <a:noFill/>
        </p:spPr>
        <p:txBody>
          <a:bodyPr wrap="square" rtlCol="0">
            <a:spAutoFit/>
          </a:bodyPr>
          <a:lstStyle/>
          <a:p>
            <a:r>
              <a:rPr lang="en-US" sz="2000" dirty="0" smtClean="0"/>
              <a:t>     html</a:t>
            </a:r>
            <a:endParaRPr lang="en-US" sz="2000" dirty="0"/>
          </a:p>
        </p:txBody>
      </p:sp>
      <p:cxnSp>
        <p:nvCxnSpPr>
          <p:cNvPr id="7" name="Straight Arrow Connector 6"/>
          <p:cNvCxnSpPr>
            <a:stCxn id="5" idx="2"/>
          </p:cNvCxnSpPr>
          <p:nvPr/>
        </p:nvCxnSpPr>
        <p:spPr>
          <a:xfrm flipH="1">
            <a:off x="8133347" y="2867054"/>
            <a:ext cx="613611" cy="7424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TextBox 8"/>
          <p:cNvSpPr txBox="1"/>
          <p:nvPr/>
        </p:nvSpPr>
        <p:spPr>
          <a:xfrm>
            <a:off x="7616142" y="3609474"/>
            <a:ext cx="937549" cy="369332"/>
          </a:xfrm>
          <a:prstGeom prst="rect">
            <a:avLst/>
          </a:prstGeom>
          <a:noFill/>
        </p:spPr>
        <p:txBody>
          <a:bodyPr wrap="square" rtlCol="0">
            <a:spAutoFit/>
          </a:bodyPr>
          <a:lstStyle/>
          <a:p>
            <a:r>
              <a:rPr lang="en-US" dirty="0" smtClean="0"/>
              <a:t>head</a:t>
            </a:r>
            <a:endParaRPr lang="en-US" dirty="0"/>
          </a:p>
        </p:txBody>
      </p:sp>
      <p:cxnSp>
        <p:nvCxnSpPr>
          <p:cNvPr id="10" name="Straight Arrow Connector 9"/>
          <p:cNvCxnSpPr/>
          <p:nvPr/>
        </p:nvCxnSpPr>
        <p:spPr>
          <a:xfrm>
            <a:off x="8746958" y="2867054"/>
            <a:ext cx="577516" cy="7424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TextBox 12"/>
          <p:cNvSpPr txBox="1"/>
          <p:nvPr/>
        </p:nvSpPr>
        <p:spPr>
          <a:xfrm>
            <a:off x="8970369" y="3653408"/>
            <a:ext cx="1154610" cy="369332"/>
          </a:xfrm>
          <a:prstGeom prst="rect">
            <a:avLst/>
          </a:prstGeom>
          <a:noFill/>
        </p:spPr>
        <p:txBody>
          <a:bodyPr wrap="square" rtlCol="0">
            <a:spAutoFit/>
          </a:bodyPr>
          <a:lstStyle/>
          <a:p>
            <a:r>
              <a:rPr lang="en-US" smtClean="0"/>
              <a:t>body</a:t>
            </a:r>
            <a:endParaRPr lang="en-US"/>
          </a:p>
        </p:txBody>
      </p:sp>
      <p:cxnSp>
        <p:nvCxnSpPr>
          <p:cNvPr id="14" name="Straight Arrow Connector 13"/>
          <p:cNvCxnSpPr/>
          <p:nvPr/>
        </p:nvCxnSpPr>
        <p:spPr>
          <a:xfrm>
            <a:off x="7922948" y="3984186"/>
            <a:ext cx="17285" cy="7370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TextBox 15"/>
          <p:cNvSpPr txBox="1"/>
          <p:nvPr/>
        </p:nvSpPr>
        <p:spPr>
          <a:xfrm>
            <a:off x="7374825" y="4736615"/>
            <a:ext cx="1130816" cy="369332"/>
          </a:xfrm>
          <a:prstGeom prst="rect">
            <a:avLst/>
          </a:prstGeom>
          <a:noFill/>
        </p:spPr>
        <p:txBody>
          <a:bodyPr wrap="square" rtlCol="0">
            <a:spAutoFit/>
          </a:bodyPr>
          <a:lstStyle/>
          <a:p>
            <a:pPr algn="ctr"/>
            <a:r>
              <a:rPr lang="en-US" smtClean="0"/>
              <a:t>title</a:t>
            </a:r>
            <a:endParaRPr lang="en-US"/>
          </a:p>
        </p:txBody>
      </p:sp>
      <p:cxnSp>
        <p:nvCxnSpPr>
          <p:cNvPr id="17" name="Straight Arrow Connector 16"/>
          <p:cNvCxnSpPr/>
          <p:nvPr/>
        </p:nvCxnSpPr>
        <p:spPr>
          <a:xfrm>
            <a:off x="7951084" y="5105947"/>
            <a:ext cx="17285" cy="7370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TextBox 17"/>
          <p:cNvSpPr txBox="1"/>
          <p:nvPr/>
        </p:nvSpPr>
        <p:spPr>
          <a:xfrm>
            <a:off x="7490951" y="5887289"/>
            <a:ext cx="937549" cy="646331"/>
          </a:xfrm>
          <a:prstGeom prst="rect">
            <a:avLst/>
          </a:prstGeom>
          <a:noFill/>
        </p:spPr>
        <p:txBody>
          <a:bodyPr wrap="square" rtlCol="0">
            <a:spAutoFit/>
          </a:bodyPr>
          <a:lstStyle/>
          <a:p>
            <a:r>
              <a:rPr lang="en-US" dirty="0" smtClean="0"/>
              <a:t>This is a title</a:t>
            </a:r>
            <a:endParaRPr lang="en-US" dirty="0"/>
          </a:p>
        </p:txBody>
      </p:sp>
      <p:cxnSp>
        <p:nvCxnSpPr>
          <p:cNvPr id="19" name="Straight Arrow Connector 18"/>
          <p:cNvCxnSpPr/>
          <p:nvPr/>
        </p:nvCxnSpPr>
        <p:spPr>
          <a:xfrm flipH="1">
            <a:off x="9035716" y="4027308"/>
            <a:ext cx="265685" cy="7093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p:cNvCxnSpPr/>
          <p:nvPr/>
        </p:nvCxnSpPr>
        <p:spPr>
          <a:xfrm>
            <a:off x="9324474" y="4024618"/>
            <a:ext cx="673804" cy="6966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TextBox 22"/>
          <p:cNvSpPr txBox="1"/>
          <p:nvPr/>
        </p:nvSpPr>
        <p:spPr>
          <a:xfrm>
            <a:off x="8636995" y="4736615"/>
            <a:ext cx="877396" cy="369332"/>
          </a:xfrm>
          <a:prstGeom prst="rect">
            <a:avLst/>
          </a:prstGeom>
          <a:noFill/>
        </p:spPr>
        <p:txBody>
          <a:bodyPr wrap="square" rtlCol="0">
            <a:spAutoFit/>
          </a:bodyPr>
          <a:lstStyle/>
          <a:p>
            <a:pPr algn="ctr"/>
            <a:r>
              <a:rPr lang="en-US" smtClean="0"/>
              <a:t>h1</a:t>
            </a:r>
            <a:endParaRPr lang="en-US"/>
          </a:p>
        </p:txBody>
      </p:sp>
      <p:cxnSp>
        <p:nvCxnSpPr>
          <p:cNvPr id="24" name="Straight Arrow Connector 23"/>
          <p:cNvCxnSpPr/>
          <p:nvPr/>
        </p:nvCxnSpPr>
        <p:spPr>
          <a:xfrm>
            <a:off x="9067050" y="5098094"/>
            <a:ext cx="17285" cy="7370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TextBox 24"/>
          <p:cNvSpPr txBox="1"/>
          <p:nvPr/>
        </p:nvSpPr>
        <p:spPr>
          <a:xfrm>
            <a:off x="9789460" y="4721226"/>
            <a:ext cx="1008437" cy="369332"/>
          </a:xfrm>
          <a:prstGeom prst="rect">
            <a:avLst/>
          </a:prstGeom>
          <a:noFill/>
        </p:spPr>
        <p:txBody>
          <a:bodyPr wrap="square" rtlCol="0">
            <a:spAutoFit/>
          </a:bodyPr>
          <a:lstStyle/>
          <a:p>
            <a:r>
              <a:rPr lang="en-US" smtClean="0"/>
              <a:t>div</a:t>
            </a:r>
            <a:endParaRPr lang="en-US"/>
          </a:p>
        </p:txBody>
      </p:sp>
      <p:cxnSp>
        <p:nvCxnSpPr>
          <p:cNvPr id="27" name="Straight Arrow Connector 26"/>
          <p:cNvCxnSpPr/>
          <p:nvPr/>
        </p:nvCxnSpPr>
        <p:spPr>
          <a:xfrm>
            <a:off x="9998278" y="5090558"/>
            <a:ext cx="0" cy="74457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9" name="TextBox 28"/>
          <p:cNvSpPr txBox="1"/>
          <p:nvPr/>
        </p:nvSpPr>
        <p:spPr>
          <a:xfrm>
            <a:off x="8746958" y="5863756"/>
            <a:ext cx="767433" cy="646331"/>
          </a:xfrm>
          <a:prstGeom prst="rect">
            <a:avLst/>
          </a:prstGeom>
          <a:noFill/>
        </p:spPr>
        <p:txBody>
          <a:bodyPr wrap="square" rtlCol="0">
            <a:spAutoFit/>
          </a:bodyPr>
          <a:lstStyle/>
          <a:p>
            <a:r>
              <a:rPr lang="en-US" dirty="0" smtClean="0"/>
              <a:t>123456</a:t>
            </a:r>
            <a:endParaRPr lang="en-US" dirty="0"/>
          </a:p>
        </p:txBody>
      </p:sp>
      <p:sp>
        <p:nvSpPr>
          <p:cNvPr id="31" name="TextBox 30"/>
          <p:cNvSpPr txBox="1"/>
          <p:nvPr/>
        </p:nvSpPr>
        <p:spPr>
          <a:xfrm>
            <a:off x="9661376" y="5887289"/>
            <a:ext cx="1230401" cy="646331"/>
          </a:xfrm>
          <a:prstGeom prst="rect">
            <a:avLst/>
          </a:prstGeom>
          <a:noFill/>
        </p:spPr>
        <p:txBody>
          <a:bodyPr wrap="square" rtlCol="0">
            <a:spAutoFit/>
          </a:bodyPr>
          <a:lstStyle/>
          <a:p>
            <a:r>
              <a:rPr lang="en-US" dirty="0" smtClean="0"/>
              <a:t>Text Example</a:t>
            </a:r>
            <a:endParaRPr lang="en-US" dirty="0"/>
          </a:p>
        </p:txBody>
      </p:sp>
    </p:spTree>
    <p:extLst>
      <p:ext uri="{BB962C8B-B14F-4D97-AF65-F5344CB8AC3E}">
        <p14:creationId xmlns:p14="http://schemas.microsoft.com/office/powerpoint/2010/main" val="2004283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Basic: </a:t>
            </a:r>
            <a:r>
              <a:rPr lang="en-US" dirty="0" smtClean="0"/>
              <a:t>Cookie</a:t>
            </a:r>
            <a:endParaRPr lang="en-US" dirty="0"/>
          </a:p>
        </p:txBody>
      </p:sp>
      <p:sp>
        <p:nvSpPr>
          <p:cNvPr id="3" name="Content Placeholder 2"/>
          <p:cNvSpPr>
            <a:spLocks noGrp="1"/>
          </p:cNvSpPr>
          <p:nvPr>
            <p:ph idx="1"/>
          </p:nvPr>
        </p:nvSpPr>
        <p:spPr>
          <a:xfrm>
            <a:off x="1111787" y="1681476"/>
            <a:ext cx="10018713" cy="3124201"/>
          </a:xfrm>
        </p:spPr>
        <p:txBody>
          <a:bodyPr/>
          <a:lstStyle/>
          <a:p>
            <a:r>
              <a:rPr lang="en-US" dirty="0"/>
              <a:t>An </a:t>
            </a:r>
            <a:r>
              <a:rPr lang="en-US" b="1" dirty="0"/>
              <a:t>HTTP cookie</a:t>
            </a:r>
            <a:r>
              <a:rPr lang="en-US" dirty="0"/>
              <a:t> </a:t>
            </a:r>
            <a:r>
              <a:rPr lang="en-US" dirty="0" smtClean="0"/>
              <a:t>is </a:t>
            </a:r>
            <a:r>
              <a:rPr lang="en-US" dirty="0"/>
              <a:t>a small piece of data sent from a website and stored on the user's computer by the user's </a:t>
            </a:r>
            <a:r>
              <a:rPr lang="en-US" dirty="0" smtClean="0"/>
              <a:t>web browser</a:t>
            </a:r>
            <a:r>
              <a:rPr lang="en-US" dirty="0"/>
              <a:t> while the user is </a:t>
            </a:r>
            <a:r>
              <a:rPr lang="en-US" dirty="0" smtClean="0"/>
              <a:t>browsing.</a:t>
            </a:r>
          </a:p>
          <a:p>
            <a:r>
              <a:rPr lang="en-US" dirty="0" smtClean="0"/>
              <a:t>Once you login Weibo, your account information will be stored in Cookie so that the next time you will access Weibo without login twice</a:t>
            </a:r>
          </a:p>
          <a:p>
            <a:r>
              <a:rPr lang="en-US" dirty="0" smtClean="0"/>
              <a:t>Each user will have different Cookie </a:t>
            </a:r>
          </a:p>
          <a:p>
            <a:endParaRPr lang="en-US" dirty="0"/>
          </a:p>
        </p:txBody>
      </p:sp>
      <p:pic>
        <p:nvPicPr>
          <p:cNvPr id="4" name="Picture 3"/>
          <p:cNvPicPr>
            <a:picLocks noChangeAspect="1"/>
          </p:cNvPicPr>
          <p:nvPr/>
        </p:nvPicPr>
        <p:blipFill>
          <a:blip r:embed="rId2"/>
          <a:stretch>
            <a:fillRect/>
          </a:stretch>
        </p:blipFill>
        <p:spPr>
          <a:xfrm>
            <a:off x="3834815" y="4229099"/>
            <a:ext cx="5029200" cy="2501900"/>
          </a:xfrm>
          <a:prstGeom prst="rect">
            <a:avLst/>
          </a:prstGeom>
        </p:spPr>
      </p:pic>
    </p:spTree>
    <p:extLst>
      <p:ext uri="{BB962C8B-B14F-4D97-AF65-F5344CB8AC3E}">
        <p14:creationId xmlns:p14="http://schemas.microsoft.com/office/powerpoint/2010/main" val="9028569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Parallax</Template>
  <TotalTime>2844</TotalTime>
  <Words>1614</Words>
  <Application>Microsoft Macintosh PowerPoint</Application>
  <PresentationFormat>Widescreen</PresentationFormat>
  <Paragraphs>330</Paragraphs>
  <Slides>48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Corbel</vt:lpstr>
      <vt:lpstr>Mangal</vt:lpstr>
      <vt:lpstr>Wingdings</vt:lpstr>
      <vt:lpstr>华文楷体</vt:lpstr>
      <vt:lpstr>Parallax</vt:lpstr>
      <vt:lpstr>1 Web and Graph</vt:lpstr>
      <vt:lpstr>Content</vt:lpstr>
      <vt:lpstr>Question</vt:lpstr>
      <vt:lpstr>API</vt:lpstr>
      <vt:lpstr>PowerPoint Presentation</vt:lpstr>
      <vt:lpstr>Web Crawler</vt:lpstr>
      <vt:lpstr>Web Basic: HTML</vt:lpstr>
      <vt:lpstr>Web Basic: HTML</vt:lpstr>
      <vt:lpstr>Web Basic: Cookie</vt:lpstr>
      <vt:lpstr>PowerPoint Presentation</vt:lpstr>
      <vt:lpstr>Codes</vt:lpstr>
      <vt:lpstr>Web Basic: URL</vt:lpstr>
      <vt:lpstr>PowerPoint Presentation</vt:lpstr>
      <vt:lpstr>Extract data from mobile browser pages</vt:lpstr>
      <vt:lpstr>PowerPoint Presentation</vt:lpstr>
      <vt:lpstr>Web Basic: AJAX</vt:lpstr>
      <vt:lpstr>Web Basic: AJAX</vt:lpstr>
      <vt:lpstr>PowerPoint Presentation</vt:lpstr>
      <vt:lpstr>URL</vt:lpstr>
      <vt:lpstr>Web Basic: JSON</vt:lpstr>
      <vt:lpstr>PowerPoint Presentation</vt:lpstr>
      <vt:lpstr>Extract data from WAP browser pages</vt:lpstr>
      <vt:lpstr>Extract data from WAP browser pages</vt:lpstr>
      <vt:lpstr>PowerPoint Presentation</vt:lpstr>
      <vt:lpstr>Beautiful Soup</vt:lpstr>
      <vt:lpstr>Beautiful Soup</vt:lpstr>
      <vt:lpstr>Beautiful Soup</vt:lpstr>
      <vt:lpstr>Beautiful Soup</vt:lpstr>
      <vt:lpstr>Regular expression</vt:lpstr>
      <vt:lpstr>Regular expression</vt:lpstr>
      <vt:lpstr>Regular expression</vt:lpstr>
      <vt:lpstr>URL</vt:lpstr>
      <vt:lpstr>Data Storing</vt:lpstr>
      <vt:lpstr>Graph Theory</vt:lpstr>
      <vt:lpstr>Social Network Graph</vt:lpstr>
      <vt:lpstr>Graph</vt:lpstr>
      <vt:lpstr>Directed vs Undirected</vt:lpstr>
      <vt:lpstr>  Representing Graphs </vt:lpstr>
      <vt:lpstr>  Representing Graphs </vt:lpstr>
      <vt:lpstr>Graph Exploration</vt:lpstr>
      <vt:lpstr>Breadth-first Search</vt:lpstr>
      <vt:lpstr>Depth-first Search</vt:lpstr>
      <vt:lpstr>Shortest Path</vt:lpstr>
      <vt:lpstr> Properties of Social Network Graphs </vt:lpstr>
      <vt:lpstr>  Community  </vt:lpstr>
      <vt:lpstr>Betweenness</vt:lpstr>
      <vt:lpstr> Cliques </vt:lpstr>
      <vt:lpstr>PowerPoint Presentation</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NI Shijun</dc:creator>
  <cp:lastModifiedBy>NI Shijun</cp:lastModifiedBy>
  <cp:revision>190</cp:revision>
  <dcterms:created xsi:type="dcterms:W3CDTF">2018-08-03T08:36:18Z</dcterms:created>
  <dcterms:modified xsi:type="dcterms:W3CDTF">2018-09-12T09:11:40Z</dcterms:modified>
</cp:coreProperties>
</file>